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2"/>
  </p:notesMasterIdLst>
  <p:sldIdLst>
    <p:sldId id="256" r:id="rId2"/>
    <p:sldId id="279" r:id="rId3"/>
    <p:sldId id="267" r:id="rId4"/>
    <p:sldId id="277"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2" r:id="rId27"/>
    <p:sldId id="301" r:id="rId28"/>
    <p:sldId id="303" r:id="rId29"/>
    <p:sldId id="304" r:id="rId30"/>
    <p:sldId id="305"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Titillium Web Light" panose="020B0604020202020204" charset="0"/>
      <p:regular r:id="rId37"/>
      <p:italic r:id="rId38"/>
    </p:embeddedFont>
    <p:embeddedFont>
      <p:font typeface="Titillium Web" panose="020B0604020202020204" charset="0"/>
      <p:regular r:id="rId39"/>
      <p:bold r:id="rId40"/>
      <p:italic r:id="rId41"/>
      <p:boldItalic r:id="rId42"/>
    </p:embeddedFont>
    <p:embeddedFont>
      <p:font typeface="Calibri Light" panose="020F0302020204030204" pitchFamily="34"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Rhyoo" initials="D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468"/>
    <a:srgbClr val="FA6300"/>
    <a:srgbClr val="131F33"/>
    <a:srgbClr val="F68C1F"/>
    <a:srgbClr val="66FFFF"/>
    <a:srgbClr val="FABE82"/>
    <a:srgbClr val="F79F47"/>
    <a:srgbClr val="3A72D6"/>
    <a:srgbClr val="2455AC"/>
    <a:srgbClr val="FCDE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53" autoAdjust="0"/>
    <p:restoredTop sz="94660"/>
  </p:normalViewPr>
  <p:slideViewPr>
    <p:cSldViewPr snapToGrid="0">
      <p:cViewPr varScale="1">
        <p:scale>
          <a:sx n="122" d="100"/>
          <a:sy n="122" d="100"/>
        </p:scale>
        <p:origin x="414" y="9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EC730-1C2E-40B5-B7FC-DB09C13EB7CF}" type="datetimeFigureOut">
              <a:rPr lang="en-US" smtClean="0"/>
              <a:t>9/24/2017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90038-67EE-4C81-B752-0A6ADA5E0D0A}" type="slidenum">
              <a:rPr lang="en-US" smtClean="0"/>
              <a:t>‹#›</a:t>
            </a:fld>
            <a:endParaRPr lang="en-US"/>
          </a:p>
        </p:txBody>
      </p:sp>
    </p:spTree>
    <p:extLst>
      <p:ext uri="{BB962C8B-B14F-4D97-AF65-F5344CB8AC3E}">
        <p14:creationId xmlns:p14="http://schemas.microsoft.com/office/powerpoint/2010/main" val="107404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E2E039-2FD1-4BE5-82F4-98A480FAF1C8}" type="datetimeFigureOut">
              <a:rPr lang="en-US" smtClean="0"/>
              <a:t>9/24/2017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2230554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2E039-2FD1-4BE5-82F4-98A480FAF1C8}" type="datetimeFigureOut">
              <a:rPr lang="en-US" smtClean="0"/>
              <a:t>9/24/2017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2939472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2E039-2FD1-4BE5-82F4-98A480FAF1C8}" type="datetimeFigureOut">
              <a:rPr lang="en-US" smtClean="0"/>
              <a:t>9/24/2017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340401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E2E039-2FD1-4BE5-82F4-98A480FAF1C8}" type="datetimeFigureOut">
              <a:rPr lang="en-US" smtClean="0"/>
              <a:t>9/24/2017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37892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E2E039-2FD1-4BE5-82F4-98A480FAF1C8}" type="datetimeFigureOut">
              <a:rPr lang="en-US" smtClean="0"/>
              <a:t>9/24/2017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219323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E2E039-2FD1-4BE5-82F4-98A480FAF1C8}" type="datetimeFigureOut">
              <a:rPr lang="en-US" smtClean="0"/>
              <a:t>9/24/2017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3473602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E2E039-2FD1-4BE5-82F4-98A480FAF1C8}" type="datetimeFigureOut">
              <a:rPr lang="en-US" smtClean="0"/>
              <a:t>9/24/2017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4227652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E2E039-2FD1-4BE5-82F4-98A480FAF1C8}" type="datetimeFigureOut">
              <a:rPr lang="en-US" smtClean="0"/>
              <a:t>9/24/2017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953209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2E039-2FD1-4BE5-82F4-98A480FAF1C8}" type="datetimeFigureOut">
              <a:rPr lang="en-US" smtClean="0"/>
              <a:t>9/24/2017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99256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2E039-2FD1-4BE5-82F4-98A480FAF1C8}" type="datetimeFigureOut">
              <a:rPr lang="en-US" smtClean="0"/>
              <a:t>9/24/2017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4189516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E2E039-2FD1-4BE5-82F4-98A480FAF1C8}" type="datetimeFigureOut">
              <a:rPr lang="en-US" smtClean="0"/>
              <a:t>9/24/2017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9771A-4EFE-4660-9B56-067AACBC9328}" type="slidenum">
              <a:rPr lang="en-US" smtClean="0"/>
              <a:t>‹#›</a:t>
            </a:fld>
            <a:endParaRPr lang="en-US"/>
          </a:p>
        </p:txBody>
      </p:sp>
    </p:spTree>
    <p:extLst>
      <p:ext uri="{BB962C8B-B14F-4D97-AF65-F5344CB8AC3E}">
        <p14:creationId xmlns:p14="http://schemas.microsoft.com/office/powerpoint/2010/main" val="109302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2E039-2FD1-4BE5-82F4-98A480FAF1C8}" type="datetimeFigureOut">
              <a:rPr lang="en-US" smtClean="0"/>
              <a:t>9/24/2017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9771A-4EFE-4660-9B56-067AACBC9328}" type="slidenum">
              <a:rPr lang="en-US" smtClean="0"/>
              <a:t>‹#›</a:t>
            </a:fld>
            <a:endParaRPr lang="en-US"/>
          </a:p>
        </p:txBody>
      </p:sp>
    </p:spTree>
    <p:extLst>
      <p:ext uri="{BB962C8B-B14F-4D97-AF65-F5344CB8AC3E}">
        <p14:creationId xmlns:p14="http://schemas.microsoft.com/office/powerpoint/2010/main" val="7322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utodesk.com/education/free-software/eagle" TargetMode="External"/><Relationship Id="rId1" Type="http://schemas.openxmlformats.org/officeDocument/2006/relationships/slideLayout" Target="../slideLayouts/slideLayout9.xml"/><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tsmith3/IFE_Eagle_Tutorial" TargetMode="External"/><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290" y="0"/>
            <a:ext cx="50863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21313" y="2417763"/>
            <a:ext cx="6927280" cy="830997"/>
          </a:xfrm>
          <a:prstGeom prst="rect">
            <a:avLst/>
          </a:prstGeom>
          <a:noFill/>
        </p:spPr>
        <p:txBody>
          <a:bodyPr wrap="square" rtlCol="0" anchor="t">
            <a:spAutoFit/>
          </a:bodyPr>
          <a:lstStyle/>
          <a:p>
            <a:r>
              <a:rPr lang="en-US" sz="4800" b="1" dirty="0">
                <a:solidFill>
                  <a:srgbClr val="131F33"/>
                </a:solidFill>
                <a:latin typeface="Titillium Web" panose="00000500000000000000" pitchFamily="2" charset="0"/>
              </a:rPr>
              <a:t>EAGLE WORKSHOP 1</a:t>
            </a:r>
          </a:p>
        </p:txBody>
      </p:sp>
      <p:sp>
        <p:nvSpPr>
          <p:cNvPr id="6" name="TextBox 5"/>
          <p:cNvSpPr txBox="1"/>
          <p:nvPr/>
        </p:nvSpPr>
        <p:spPr>
          <a:xfrm>
            <a:off x="5421664" y="3429000"/>
            <a:ext cx="5455340" cy="646331"/>
          </a:xfrm>
          <a:prstGeom prst="rect">
            <a:avLst/>
          </a:prstGeom>
          <a:noFill/>
        </p:spPr>
        <p:txBody>
          <a:bodyPr wrap="none" rtlCol="0">
            <a:spAutoFit/>
          </a:bodyPr>
          <a:lstStyle/>
          <a:p>
            <a:r>
              <a:rPr lang="en-US" sz="3600" b="1" dirty="0">
                <a:solidFill>
                  <a:srgbClr val="FA6300"/>
                </a:solidFill>
                <a:latin typeface="Titillium Web Light" panose="00000400000000000000" pitchFamily="2" charset="0"/>
              </a:rPr>
              <a:t>ILLINI FORMULA ELECTRIC</a:t>
            </a:r>
          </a:p>
        </p:txBody>
      </p:sp>
      <p:pic>
        <p:nvPicPr>
          <p:cNvPr id="3" name="Picture 2">
            <a:extLst>
              <a:ext uri="{FF2B5EF4-FFF2-40B4-BE49-F238E27FC236}">
                <a16:creationId xmlns:a16="http://schemas.microsoft.com/office/drawing/2014/main" xmlns="" id="{E45572B0-0AEE-4FD2-B206-B7A79C62F1CC}"/>
              </a:ext>
            </a:extLst>
          </p:cNvPr>
          <p:cNvPicPr>
            <a:picLocks noChangeAspect="1"/>
          </p:cNvPicPr>
          <p:nvPr/>
        </p:nvPicPr>
        <p:blipFill>
          <a:blip r:embed="rId2"/>
          <a:stretch>
            <a:fillRect/>
          </a:stretch>
        </p:blipFill>
        <p:spPr>
          <a:xfrm>
            <a:off x="1367447" y="2254176"/>
            <a:ext cx="2132757" cy="2349648"/>
          </a:xfrm>
          <a:prstGeom prst="rect">
            <a:avLst/>
          </a:prstGeom>
        </p:spPr>
      </p:pic>
      <p:sp>
        <p:nvSpPr>
          <p:cNvPr id="7" name="TextBox 6"/>
          <p:cNvSpPr txBox="1"/>
          <p:nvPr/>
        </p:nvSpPr>
        <p:spPr>
          <a:xfrm>
            <a:off x="10452100" y="6134100"/>
            <a:ext cx="1724535" cy="584200"/>
          </a:xfrm>
          <a:prstGeom prst="rect">
            <a:avLst/>
          </a:prstGeom>
          <a:noFill/>
        </p:spPr>
        <p:txBody>
          <a:bodyPr wrap="square" rtlCol="0" anchor="t">
            <a:spAutoFit/>
          </a:bodyPr>
          <a:lstStyle/>
          <a:p>
            <a:r>
              <a:rPr lang="en-US" sz="3200" b="1" dirty="0" smtClean="0">
                <a:solidFill>
                  <a:srgbClr val="131F33"/>
                </a:solidFill>
                <a:latin typeface="Titillium Web" panose="00000500000000000000" pitchFamily="2" charset="0"/>
              </a:rPr>
              <a:t>9.24.17</a:t>
            </a:r>
            <a:endParaRPr lang="en-US" sz="3200" b="1" dirty="0">
              <a:solidFill>
                <a:srgbClr val="131F33"/>
              </a:solidFill>
              <a:latin typeface="Titillium Web" panose="00000500000000000000" pitchFamily="2" charset="0"/>
            </a:endParaRPr>
          </a:p>
        </p:txBody>
      </p:sp>
    </p:spTree>
    <p:extLst>
      <p:ext uri="{BB962C8B-B14F-4D97-AF65-F5344CB8AC3E}">
        <p14:creationId xmlns:p14="http://schemas.microsoft.com/office/powerpoint/2010/main" val="135058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Drawing the Symbol: Pin Names</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Next we will rename the pins to something meaningful. </a:t>
            </a:r>
            <a:endParaRPr lang="en-US" sz="2400" dirty="0">
              <a:solidFill>
                <a:srgbClr val="163468"/>
              </a:solidFill>
              <a:latin typeface="Titillium Web Light" panose="00000400000000000000" pitchFamily="2" charset="0"/>
            </a:endParaRPr>
          </a:p>
          <a:p>
            <a:r>
              <a:rPr lang="en-US" sz="2400" dirty="0" smtClean="0">
                <a:solidFill>
                  <a:srgbClr val="163468"/>
                </a:solidFill>
                <a:latin typeface="Titillium Web Light" panose="00000400000000000000" pitchFamily="2" charset="0"/>
              </a:rPr>
              <a:t>Right click on the pin and click properties.</a:t>
            </a:r>
          </a:p>
          <a:p>
            <a:r>
              <a:rPr lang="en-US" sz="2400" dirty="0" smtClean="0">
                <a:solidFill>
                  <a:srgbClr val="163468"/>
                </a:solidFill>
                <a:latin typeface="Titillium Web Light" panose="00000400000000000000" pitchFamily="2" charset="0"/>
              </a:rPr>
              <a:t>In the name field change the name to match the symbol in the datasheet:</a:t>
            </a:r>
          </a:p>
          <a:p>
            <a:r>
              <a:rPr lang="en-US" sz="2400" dirty="0">
                <a:solidFill>
                  <a:srgbClr val="163468"/>
                </a:solidFill>
                <a:latin typeface="Titillium Web Light" panose="00000400000000000000" pitchFamily="2" charset="0"/>
              </a:rPr>
              <a:t>	</a:t>
            </a:r>
            <a:r>
              <a:rPr lang="en-US" sz="2400" dirty="0" smtClean="0">
                <a:solidFill>
                  <a:srgbClr val="163468"/>
                </a:solidFill>
                <a:latin typeface="Titillium Web Light" panose="00000400000000000000" pitchFamily="2" charset="0"/>
              </a:rPr>
              <a:t>C – Collector</a:t>
            </a:r>
          </a:p>
          <a:p>
            <a:r>
              <a:rPr lang="en-US" sz="2400" dirty="0">
                <a:solidFill>
                  <a:srgbClr val="163468"/>
                </a:solidFill>
                <a:latin typeface="Titillium Web Light" panose="00000400000000000000" pitchFamily="2" charset="0"/>
              </a:rPr>
              <a:t>	</a:t>
            </a:r>
            <a:r>
              <a:rPr lang="en-US" sz="2400" dirty="0" smtClean="0">
                <a:solidFill>
                  <a:srgbClr val="163468"/>
                </a:solidFill>
                <a:latin typeface="Titillium Web Light" panose="00000400000000000000" pitchFamily="2" charset="0"/>
              </a:rPr>
              <a:t>B – Base</a:t>
            </a:r>
          </a:p>
          <a:p>
            <a:r>
              <a:rPr lang="en-US" sz="2400" dirty="0">
                <a:solidFill>
                  <a:srgbClr val="163468"/>
                </a:solidFill>
                <a:latin typeface="Titillium Web Light" panose="00000400000000000000" pitchFamily="2" charset="0"/>
              </a:rPr>
              <a:t>	</a:t>
            </a:r>
            <a:r>
              <a:rPr lang="en-US" sz="2400" dirty="0" smtClean="0">
                <a:solidFill>
                  <a:srgbClr val="163468"/>
                </a:solidFill>
                <a:latin typeface="Titillium Web Light" panose="00000400000000000000" pitchFamily="2" charset="0"/>
              </a:rPr>
              <a:t>E – Emitter</a:t>
            </a:r>
          </a:p>
          <a:p>
            <a:r>
              <a:rPr lang="en-US" sz="2400" dirty="0" smtClean="0">
                <a:solidFill>
                  <a:srgbClr val="163468"/>
                </a:solidFill>
                <a:latin typeface="Titillium Web Light" panose="00000400000000000000" pitchFamily="2" charset="0"/>
              </a:rPr>
              <a:t>This will make it much easier to link the symbol to the package.</a:t>
            </a:r>
          </a:p>
          <a:p>
            <a:endParaRPr lang="en-US" sz="2400" dirty="0" smtClean="0">
              <a:solidFill>
                <a:srgbClr val="163468"/>
              </a:solidFill>
              <a:latin typeface="Titillium Web Light" panose="00000400000000000000" pitchFamily="2" charset="0"/>
            </a:endParaRPr>
          </a:p>
          <a:p>
            <a:endParaRPr lang="en-US" sz="2400" dirty="0" smtClean="0">
              <a:solidFill>
                <a:srgbClr val="163468"/>
              </a:solidFill>
              <a:latin typeface="Titillium Web Light" panose="00000400000000000000" pitchFamily="2" charset="0"/>
            </a:endParaRPr>
          </a:p>
        </p:txBody>
      </p:sp>
      <p:pic>
        <p:nvPicPr>
          <p:cNvPr id="2" name="Picture 1"/>
          <p:cNvPicPr>
            <a:picLocks noChangeAspect="1"/>
          </p:cNvPicPr>
          <p:nvPr/>
        </p:nvPicPr>
        <p:blipFill>
          <a:blip r:embed="rId3"/>
          <a:stretch>
            <a:fillRect/>
          </a:stretch>
        </p:blipFill>
        <p:spPr>
          <a:xfrm>
            <a:off x="6317071" y="1097281"/>
            <a:ext cx="5324475" cy="3390900"/>
          </a:xfrm>
          <a:prstGeom prst="rect">
            <a:avLst/>
          </a:prstGeom>
        </p:spPr>
      </p:pic>
      <p:pic>
        <p:nvPicPr>
          <p:cNvPr id="3" name="Picture 2"/>
          <p:cNvPicPr>
            <a:picLocks noChangeAspect="1"/>
          </p:cNvPicPr>
          <p:nvPr/>
        </p:nvPicPr>
        <p:blipFill>
          <a:blip r:embed="rId4"/>
          <a:stretch>
            <a:fillRect/>
          </a:stretch>
        </p:blipFill>
        <p:spPr>
          <a:xfrm>
            <a:off x="7939358" y="4769053"/>
            <a:ext cx="1647094" cy="1523324"/>
          </a:xfrm>
          <a:prstGeom prst="rect">
            <a:avLst/>
          </a:prstGeom>
        </p:spPr>
      </p:pic>
    </p:spTree>
    <p:extLst>
      <p:ext uri="{BB962C8B-B14F-4D97-AF65-F5344CB8AC3E}">
        <p14:creationId xmlns:p14="http://schemas.microsoft.com/office/powerpoint/2010/main" val="4077094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Drawing the Symbol: Description</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Finally we will add a description to our BJT symbol. Click on the Description link in the bottom of the window, add some details about the device in HTML.</a:t>
            </a:r>
          </a:p>
          <a:p>
            <a:r>
              <a:rPr lang="en-US" dirty="0">
                <a:latin typeface="Courier New" panose="02070309020205020404" pitchFamily="49" charset="0"/>
                <a:cs typeface="Courier New" panose="02070309020205020404" pitchFamily="49" charset="0"/>
              </a:rPr>
              <a:t>&lt;h3&gt;Bipolar Junction Transmitter&lt;/h3&gt;</a:t>
            </a:r>
          </a:p>
          <a:p>
            <a:r>
              <a:rPr lang="en-US" dirty="0">
                <a:latin typeface="Courier New" panose="02070309020205020404" pitchFamily="49" charset="0"/>
                <a:cs typeface="Courier New" panose="02070309020205020404" pitchFamily="49" charset="0"/>
              </a:rPr>
              <a:t>&lt;p&gt; This is a basic symbol for a three terminal NPN BJT&lt;/p&gt;</a:t>
            </a:r>
            <a:endParaRPr lang="en-US" dirty="0" smtClean="0">
              <a:solidFill>
                <a:srgbClr val="163468"/>
              </a:solidFill>
              <a:latin typeface="Courier New" panose="02070309020205020404" pitchFamily="49" charset="0"/>
              <a:cs typeface="Courier New" panose="02070309020205020404" pitchFamily="49" charset="0"/>
            </a:endParaRPr>
          </a:p>
          <a:p>
            <a:endParaRPr lang="en-US" sz="2400" dirty="0" smtClean="0">
              <a:solidFill>
                <a:srgbClr val="163468"/>
              </a:solidFill>
              <a:latin typeface="Titillium Web Light" panose="00000400000000000000" pitchFamily="2" charset="0"/>
            </a:endParaRPr>
          </a:p>
        </p:txBody>
      </p:sp>
      <p:pic>
        <p:nvPicPr>
          <p:cNvPr id="5" name="Picture 4"/>
          <p:cNvPicPr>
            <a:picLocks noChangeAspect="1"/>
          </p:cNvPicPr>
          <p:nvPr/>
        </p:nvPicPr>
        <p:blipFill>
          <a:blip r:embed="rId3"/>
          <a:stretch>
            <a:fillRect/>
          </a:stretch>
        </p:blipFill>
        <p:spPr>
          <a:xfrm>
            <a:off x="6976602" y="1322388"/>
            <a:ext cx="3238500" cy="4676775"/>
          </a:xfrm>
          <a:prstGeom prst="rect">
            <a:avLst/>
          </a:prstGeom>
        </p:spPr>
      </p:pic>
    </p:spTree>
    <p:extLst>
      <p:ext uri="{BB962C8B-B14F-4D97-AF65-F5344CB8AC3E}">
        <p14:creationId xmlns:p14="http://schemas.microsoft.com/office/powerpoint/2010/main" val="201484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the Package</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Now that we have made the symbol save it, and then click on the IC button. Enter a new package name such as  “TO_92_TAPE_REEL”.</a:t>
            </a:r>
          </a:p>
          <a:p>
            <a:r>
              <a:rPr lang="en-US" sz="2400" dirty="0" smtClean="0">
                <a:solidFill>
                  <a:srgbClr val="163468"/>
                </a:solidFill>
                <a:latin typeface="Titillium Web Light" panose="00000400000000000000" pitchFamily="2" charset="0"/>
              </a:rPr>
              <a:t>Now we will look at the package dimensions part of the datasheet.</a:t>
            </a:r>
          </a:p>
          <a:p>
            <a:r>
              <a:rPr lang="en-US" sz="2400" dirty="0" smtClean="0">
                <a:solidFill>
                  <a:srgbClr val="163468"/>
                </a:solidFill>
                <a:latin typeface="Titillium Web Light" panose="00000400000000000000" pitchFamily="2" charset="0"/>
              </a:rPr>
              <a:t>The important dimensions to note are the size of the pins/pads (D,J) and the spacing in between the pins and pads (G). </a:t>
            </a:r>
          </a:p>
        </p:txBody>
      </p:sp>
      <p:pic>
        <p:nvPicPr>
          <p:cNvPr id="2" name="Picture 1"/>
          <p:cNvPicPr>
            <a:picLocks noChangeAspect="1"/>
          </p:cNvPicPr>
          <p:nvPr/>
        </p:nvPicPr>
        <p:blipFill>
          <a:blip r:embed="rId3"/>
          <a:stretch>
            <a:fillRect/>
          </a:stretch>
        </p:blipFill>
        <p:spPr>
          <a:xfrm>
            <a:off x="6398235" y="1322388"/>
            <a:ext cx="1167057" cy="800268"/>
          </a:xfrm>
          <a:prstGeom prst="rect">
            <a:avLst/>
          </a:prstGeom>
        </p:spPr>
      </p:pic>
      <p:pic>
        <p:nvPicPr>
          <p:cNvPr id="3" name="Picture 2"/>
          <p:cNvPicPr>
            <a:picLocks noChangeAspect="1"/>
          </p:cNvPicPr>
          <p:nvPr/>
        </p:nvPicPr>
        <p:blipFill>
          <a:blip r:embed="rId4"/>
          <a:stretch>
            <a:fillRect/>
          </a:stretch>
        </p:blipFill>
        <p:spPr>
          <a:xfrm>
            <a:off x="8245352" y="1213018"/>
            <a:ext cx="1000125" cy="1819275"/>
          </a:xfrm>
          <a:prstGeom prst="rect">
            <a:avLst/>
          </a:prstGeom>
        </p:spPr>
      </p:pic>
      <p:pic>
        <p:nvPicPr>
          <p:cNvPr id="7" name="Picture 6"/>
          <p:cNvPicPr>
            <a:picLocks noChangeAspect="1"/>
          </p:cNvPicPr>
          <p:nvPr/>
        </p:nvPicPr>
        <p:blipFill>
          <a:blip r:embed="rId5"/>
          <a:stretch>
            <a:fillRect/>
          </a:stretch>
        </p:blipFill>
        <p:spPr>
          <a:xfrm>
            <a:off x="6096000" y="3257400"/>
            <a:ext cx="5991225" cy="2914650"/>
          </a:xfrm>
          <a:prstGeom prst="rect">
            <a:avLst/>
          </a:prstGeom>
        </p:spPr>
      </p:pic>
    </p:spTree>
    <p:extLst>
      <p:ext uri="{BB962C8B-B14F-4D97-AF65-F5344CB8AC3E}">
        <p14:creationId xmlns:p14="http://schemas.microsoft.com/office/powerpoint/2010/main" val="1390053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the Package: Placing Pins</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The package is a through hole so we will be placing Pads (The green circle button) If it was a surface mount chip we would be placing Surface Mount Pads.</a:t>
            </a:r>
          </a:p>
          <a:p>
            <a:r>
              <a:rPr lang="en-US" sz="2400" dirty="0" smtClean="0">
                <a:solidFill>
                  <a:srgbClr val="163468"/>
                </a:solidFill>
                <a:latin typeface="Titillium Web Light" panose="00000400000000000000" pitchFamily="2" charset="0"/>
              </a:rPr>
              <a:t>Because the max tolerance of D and J never exceed 0.55 mm we chose a drill size with enough space to comfortably insert the pin and solder (0.02755 in) and the spacing G is on average 2.6mm we can place the pins at points (-0.1in,0in), (0in,0in), (0.1in,0in).</a:t>
            </a:r>
            <a:endParaRPr lang="en-US" sz="2400" dirty="0">
              <a:solidFill>
                <a:srgbClr val="163468"/>
              </a:solidFill>
              <a:latin typeface="Titillium Web Light" panose="00000400000000000000" pitchFamily="2" charset="0"/>
            </a:endParaRPr>
          </a:p>
        </p:txBody>
      </p:sp>
      <p:pic>
        <p:nvPicPr>
          <p:cNvPr id="5" name="Picture 4"/>
          <p:cNvPicPr>
            <a:picLocks noChangeAspect="1"/>
          </p:cNvPicPr>
          <p:nvPr/>
        </p:nvPicPr>
        <p:blipFill>
          <a:blip r:embed="rId3"/>
          <a:stretch>
            <a:fillRect/>
          </a:stretch>
        </p:blipFill>
        <p:spPr>
          <a:xfrm>
            <a:off x="9067139" y="1488587"/>
            <a:ext cx="304800" cy="285750"/>
          </a:xfrm>
          <a:prstGeom prst="rect">
            <a:avLst/>
          </a:prstGeom>
        </p:spPr>
      </p:pic>
      <p:pic>
        <p:nvPicPr>
          <p:cNvPr id="8" name="Picture 7"/>
          <p:cNvPicPr>
            <a:picLocks noChangeAspect="1"/>
          </p:cNvPicPr>
          <p:nvPr/>
        </p:nvPicPr>
        <p:blipFill>
          <a:blip r:embed="rId4"/>
          <a:stretch>
            <a:fillRect/>
          </a:stretch>
        </p:blipFill>
        <p:spPr>
          <a:xfrm>
            <a:off x="6426077" y="1956458"/>
            <a:ext cx="5282124" cy="387106"/>
          </a:xfrm>
          <a:prstGeom prst="rect">
            <a:avLst/>
          </a:prstGeom>
        </p:spPr>
      </p:pic>
      <p:pic>
        <p:nvPicPr>
          <p:cNvPr id="9" name="Picture 8"/>
          <p:cNvPicPr>
            <a:picLocks noChangeAspect="1"/>
          </p:cNvPicPr>
          <p:nvPr/>
        </p:nvPicPr>
        <p:blipFill>
          <a:blip r:embed="rId5"/>
          <a:stretch>
            <a:fillRect/>
          </a:stretch>
        </p:blipFill>
        <p:spPr>
          <a:xfrm>
            <a:off x="6127388" y="2759689"/>
            <a:ext cx="5879501" cy="3758586"/>
          </a:xfrm>
          <a:prstGeom prst="rect">
            <a:avLst/>
          </a:prstGeom>
        </p:spPr>
      </p:pic>
    </p:spTree>
    <p:extLst>
      <p:ext uri="{BB962C8B-B14F-4D97-AF65-F5344CB8AC3E}">
        <p14:creationId xmlns:p14="http://schemas.microsoft.com/office/powerpoint/2010/main" val="305094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the Package: Outline</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Next we want to draw an outline of the part, this will help us when we layout the board so we don’t place parts too close together.</a:t>
            </a:r>
          </a:p>
          <a:p>
            <a:r>
              <a:rPr lang="en-US" sz="2400" dirty="0" smtClean="0">
                <a:solidFill>
                  <a:srgbClr val="163468"/>
                </a:solidFill>
                <a:latin typeface="Titillium Web Light" panose="00000400000000000000" pitchFamily="2" charset="0"/>
              </a:rPr>
              <a:t>Click on the line tool and play around with wire bend styles 5,6 to draw a semicircle from (-0.1in,0) to (0.1in,0)</a:t>
            </a:r>
          </a:p>
          <a:p>
            <a:r>
              <a:rPr lang="en-US" sz="2400" dirty="0" smtClean="0">
                <a:solidFill>
                  <a:srgbClr val="163468"/>
                </a:solidFill>
                <a:latin typeface="Titillium Web Light" panose="00000400000000000000" pitchFamily="2" charset="0"/>
              </a:rPr>
              <a:t>Next hold down the ALT key to draw a semicircle from (-0.1in,0) to (-0.05,0.075) and from (0.05,0.075).</a:t>
            </a:r>
          </a:p>
          <a:p>
            <a:r>
              <a:rPr lang="en-US" sz="2400" dirty="0" smtClean="0">
                <a:solidFill>
                  <a:srgbClr val="163468"/>
                </a:solidFill>
                <a:latin typeface="Titillium Web Light" panose="00000400000000000000" pitchFamily="2" charset="0"/>
              </a:rPr>
              <a:t>Then connect the two arcs with a straight line. It gives us a good approximation of the part dimensions.</a:t>
            </a:r>
            <a:endParaRPr lang="en-US" sz="2400" dirty="0">
              <a:solidFill>
                <a:srgbClr val="163468"/>
              </a:solidFill>
              <a:latin typeface="Titillium Web Light" panose="00000400000000000000" pitchFamily="2" charset="0"/>
            </a:endParaRPr>
          </a:p>
        </p:txBody>
      </p:sp>
      <p:pic>
        <p:nvPicPr>
          <p:cNvPr id="2" name="Picture 1"/>
          <p:cNvPicPr>
            <a:picLocks noChangeAspect="1"/>
          </p:cNvPicPr>
          <p:nvPr/>
        </p:nvPicPr>
        <p:blipFill>
          <a:blip r:embed="rId3"/>
          <a:stretch>
            <a:fillRect/>
          </a:stretch>
        </p:blipFill>
        <p:spPr>
          <a:xfrm>
            <a:off x="7518716" y="1686706"/>
            <a:ext cx="2971800" cy="257175"/>
          </a:xfrm>
          <a:prstGeom prst="rect">
            <a:avLst/>
          </a:prstGeom>
        </p:spPr>
      </p:pic>
      <p:pic>
        <p:nvPicPr>
          <p:cNvPr id="3" name="Picture 2"/>
          <p:cNvPicPr>
            <a:picLocks noChangeAspect="1"/>
          </p:cNvPicPr>
          <p:nvPr/>
        </p:nvPicPr>
        <p:blipFill>
          <a:blip r:embed="rId4"/>
          <a:stretch>
            <a:fillRect/>
          </a:stretch>
        </p:blipFill>
        <p:spPr>
          <a:xfrm>
            <a:off x="6096000" y="2282092"/>
            <a:ext cx="5947508" cy="3807856"/>
          </a:xfrm>
          <a:prstGeom prst="rect">
            <a:avLst/>
          </a:prstGeom>
        </p:spPr>
      </p:pic>
    </p:spTree>
    <p:extLst>
      <p:ext uri="{BB962C8B-B14F-4D97-AF65-F5344CB8AC3E}">
        <p14:creationId xmlns:p14="http://schemas.microsoft.com/office/powerpoint/2010/main" val="195349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the Package: Naming Pads</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Next we will name the pads to correspond with the numbers on the package in the datasheet. </a:t>
            </a:r>
          </a:p>
          <a:p>
            <a:r>
              <a:rPr lang="en-US" sz="2400" dirty="0" smtClean="0">
                <a:solidFill>
                  <a:srgbClr val="163468"/>
                </a:solidFill>
                <a:latin typeface="Titillium Web Light" panose="00000400000000000000" pitchFamily="2" charset="0"/>
              </a:rPr>
              <a:t>Right click on the pad and select properties.</a:t>
            </a:r>
          </a:p>
          <a:p>
            <a:r>
              <a:rPr lang="en-US" sz="2400" dirty="0" smtClean="0">
                <a:solidFill>
                  <a:srgbClr val="163468"/>
                </a:solidFill>
                <a:latin typeface="Titillium Web Light" panose="00000400000000000000" pitchFamily="2" charset="0"/>
              </a:rPr>
              <a:t>Name the pins from left to right:</a:t>
            </a:r>
          </a:p>
          <a:p>
            <a:r>
              <a:rPr lang="en-US" sz="2400" dirty="0">
                <a:solidFill>
                  <a:srgbClr val="163468"/>
                </a:solidFill>
                <a:latin typeface="Titillium Web Light" panose="00000400000000000000" pitchFamily="2" charset="0"/>
              </a:rPr>
              <a:t>	(</a:t>
            </a:r>
            <a:r>
              <a:rPr lang="en-US" sz="2400" dirty="0" smtClean="0">
                <a:solidFill>
                  <a:srgbClr val="163468"/>
                </a:solidFill>
                <a:latin typeface="Titillium Web Light" panose="00000400000000000000" pitchFamily="2" charset="0"/>
              </a:rPr>
              <a:t>3, 2, 1)</a:t>
            </a:r>
          </a:p>
          <a:p>
            <a:r>
              <a:rPr lang="en-US" sz="2400" dirty="0" smtClean="0">
                <a:solidFill>
                  <a:srgbClr val="163468"/>
                </a:solidFill>
                <a:latin typeface="Titillium Web Light" panose="00000400000000000000" pitchFamily="2" charset="0"/>
              </a:rPr>
              <a:t>Add a description by clicking the blue description link.</a:t>
            </a:r>
          </a:p>
          <a:p>
            <a:r>
              <a:rPr lang="en-US" sz="1800" dirty="0">
                <a:latin typeface="Courier New" panose="02070309020205020404" pitchFamily="49" charset="0"/>
                <a:cs typeface="Courier New" panose="02070309020205020404" pitchFamily="49" charset="0"/>
              </a:rPr>
              <a:t>&lt;h3&gt;TO-92 Tape </a:t>
            </a:r>
            <a:r>
              <a:rPr lang="en-US" sz="1800">
                <a:latin typeface="Courier New" panose="02070309020205020404" pitchFamily="49" charset="0"/>
                <a:cs typeface="Courier New" panose="02070309020205020404" pitchFamily="49" charset="0"/>
              </a:rPr>
              <a:t>and </a:t>
            </a:r>
            <a:r>
              <a:rPr lang="en-US" sz="1800" smtClean="0">
                <a:latin typeface="Courier New" panose="02070309020205020404" pitchFamily="49" charset="0"/>
                <a:cs typeface="Courier New" panose="02070309020205020404" pitchFamily="49" charset="0"/>
              </a:rPr>
              <a:t>Reel </a:t>
            </a:r>
            <a:r>
              <a:rPr lang="en-US" sz="1800" dirty="0">
                <a:latin typeface="Courier New" panose="02070309020205020404" pitchFamily="49" charset="0"/>
                <a:cs typeface="Courier New" panose="02070309020205020404" pitchFamily="49" charset="0"/>
              </a:rPr>
              <a:t>Package&lt;/h3&gt;</a:t>
            </a:r>
            <a:endParaRPr lang="en-US" sz="1800" dirty="0">
              <a:solidFill>
                <a:srgbClr val="163468"/>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a:stretch>
            <a:fillRect/>
          </a:stretch>
        </p:blipFill>
        <p:spPr>
          <a:xfrm>
            <a:off x="7265975" y="1322388"/>
            <a:ext cx="2690824" cy="4889418"/>
          </a:xfrm>
          <a:prstGeom prst="rect">
            <a:avLst/>
          </a:prstGeom>
        </p:spPr>
      </p:pic>
    </p:spTree>
    <p:extLst>
      <p:ext uri="{BB962C8B-B14F-4D97-AF65-F5344CB8AC3E}">
        <p14:creationId xmlns:p14="http://schemas.microsoft.com/office/powerpoint/2010/main" val="1011719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the Device</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Now that we have both a symbol and a package we can create the device itself.</a:t>
            </a:r>
          </a:p>
          <a:p>
            <a:r>
              <a:rPr lang="en-US" sz="2400" dirty="0" smtClean="0">
                <a:solidFill>
                  <a:srgbClr val="163468"/>
                </a:solidFill>
                <a:latin typeface="Titillium Web Light" panose="00000400000000000000" pitchFamily="2" charset="0"/>
                <a:cs typeface="Courier New" panose="02070309020205020404" pitchFamily="49" charset="0"/>
              </a:rPr>
              <a:t>Click on the symbol that looks like two AND gates and it will open the device edit window.</a:t>
            </a:r>
          </a:p>
          <a:p>
            <a:r>
              <a:rPr lang="en-US" sz="2400" dirty="0" smtClean="0">
                <a:solidFill>
                  <a:srgbClr val="163468"/>
                </a:solidFill>
                <a:latin typeface="Titillium Web Light" panose="00000400000000000000" pitchFamily="2" charset="0"/>
                <a:cs typeface="Courier New" panose="02070309020205020404" pitchFamily="49" charset="0"/>
              </a:rPr>
              <a:t>In the New Device Name field type “P2N2222” and click OK.</a:t>
            </a:r>
            <a:endParaRPr lang="en-US" sz="1800" dirty="0">
              <a:solidFill>
                <a:srgbClr val="163468"/>
              </a:solidFill>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7658951" y="3541956"/>
            <a:ext cx="2282215" cy="2519435"/>
          </a:xfrm>
          <a:prstGeom prst="rect">
            <a:avLst/>
          </a:prstGeom>
        </p:spPr>
      </p:pic>
      <p:pic>
        <p:nvPicPr>
          <p:cNvPr id="3" name="Picture 2"/>
          <p:cNvPicPr>
            <a:picLocks noChangeAspect="1"/>
          </p:cNvPicPr>
          <p:nvPr/>
        </p:nvPicPr>
        <p:blipFill>
          <a:blip r:embed="rId4"/>
          <a:stretch>
            <a:fillRect/>
          </a:stretch>
        </p:blipFill>
        <p:spPr>
          <a:xfrm>
            <a:off x="8167144" y="1977294"/>
            <a:ext cx="1265831" cy="883138"/>
          </a:xfrm>
          <a:prstGeom prst="rect">
            <a:avLst/>
          </a:prstGeom>
        </p:spPr>
      </p:pic>
    </p:spTree>
    <p:extLst>
      <p:ext uri="{BB962C8B-B14F-4D97-AF65-F5344CB8AC3E}">
        <p14:creationId xmlns:p14="http://schemas.microsoft.com/office/powerpoint/2010/main" val="185660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the Device</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On the left hand toolbar click on the “Add a Symbol” button and it should bring up a window with all of your symbols in your custom library.</a:t>
            </a:r>
          </a:p>
          <a:p>
            <a:r>
              <a:rPr lang="en-US" sz="2400" dirty="0" smtClean="0">
                <a:solidFill>
                  <a:srgbClr val="163468"/>
                </a:solidFill>
                <a:latin typeface="Titillium Web Light" panose="00000400000000000000" pitchFamily="2" charset="0"/>
                <a:cs typeface="Courier New" panose="02070309020205020404" pitchFamily="49" charset="0"/>
              </a:rPr>
              <a:t>Click on the BJT symbol we created earlier and click OK.</a:t>
            </a:r>
          </a:p>
          <a:p>
            <a:r>
              <a:rPr lang="en-US" sz="2400" dirty="0" smtClean="0">
                <a:solidFill>
                  <a:srgbClr val="163468"/>
                </a:solidFill>
                <a:latin typeface="Titillium Web Light" panose="00000400000000000000" pitchFamily="2" charset="0"/>
                <a:cs typeface="Courier New" panose="02070309020205020404" pitchFamily="49" charset="0"/>
              </a:rPr>
              <a:t>Place your symbol at (0.0,0.0) and hit ESC to exit the add mode.</a:t>
            </a:r>
            <a:endParaRPr lang="en-US" sz="1800" dirty="0">
              <a:solidFill>
                <a:srgbClr val="163468"/>
              </a:solidFill>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a:stretch>
            <a:fillRect/>
          </a:stretch>
        </p:blipFill>
        <p:spPr>
          <a:xfrm>
            <a:off x="7349880" y="1355060"/>
            <a:ext cx="571500" cy="1390650"/>
          </a:xfrm>
          <a:prstGeom prst="rect">
            <a:avLst/>
          </a:prstGeom>
        </p:spPr>
      </p:pic>
      <p:pic>
        <p:nvPicPr>
          <p:cNvPr id="7" name="Picture 6"/>
          <p:cNvPicPr>
            <a:picLocks noChangeAspect="1"/>
          </p:cNvPicPr>
          <p:nvPr/>
        </p:nvPicPr>
        <p:blipFill>
          <a:blip r:embed="rId4"/>
          <a:stretch>
            <a:fillRect/>
          </a:stretch>
        </p:blipFill>
        <p:spPr>
          <a:xfrm>
            <a:off x="8418390" y="828078"/>
            <a:ext cx="2695087" cy="2444614"/>
          </a:xfrm>
          <a:prstGeom prst="rect">
            <a:avLst/>
          </a:prstGeom>
        </p:spPr>
      </p:pic>
      <p:pic>
        <p:nvPicPr>
          <p:cNvPr id="8" name="Picture 7"/>
          <p:cNvPicPr>
            <a:picLocks noChangeAspect="1"/>
          </p:cNvPicPr>
          <p:nvPr/>
        </p:nvPicPr>
        <p:blipFill>
          <a:blip r:embed="rId5"/>
          <a:stretch>
            <a:fillRect/>
          </a:stretch>
        </p:blipFill>
        <p:spPr>
          <a:xfrm>
            <a:off x="5788043" y="3467100"/>
            <a:ext cx="6265496" cy="3294069"/>
          </a:xfrm>
          <a:prstGeom prst="rect">
            <a:avLst/>
          </a:prstGeom>
        </p:spPr>
      </p:pic>
    </p:spTree>
    <p:extLst>
      <p:ext uri="{BB962C8B-B14F-4D97-AF65-F5344CB8AC3E}">
        <p14:creationId xmlns:p14="http://schemas.microsoft.com/office/powerpoint/2010/main" val="2408213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the Device</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Now in the right plane of the device window there are three buttons at the bottom, New, Connect, and Prefix.</a:t>
            </a:r>
          </a:p>
          <a:p>
            <a:r>
              <a:rPr lang="en-US" sz="2400" dirty="0" smtClean="0">
                <a:solidFill>
                  <a:srgbClr val="163468"/>
                </a:solidFill>
                <a:latin typeface="Titillium Web Light" panose="00000400000000000000" pitchFamily="2" charset="0"/>
              </a:rPr>
              <a:t>Click New.</a:t>
            </a:r>
          </a:p>
          <a:p>
            <a:r>
              <a:rPr lang="en-US" sz="2400" dirty="0" smtClean="0">
                <a:solidFill>
                  <a:srgbClr val="163468"/>
                </a:solidFill>
                <a:latin typeface="Titillium Web Light" panose="00000400000000000000" pitchFamily="2" charset="0"/>
              </a:rPr>
              <a:t>This will open the create new package variant window. Select the TO_92_TAPE_REEL and click OK.</a:t>
            </a:r>
          </a:p>
          <a:p>
            <a:r>
              <a:rPr lang="en-US" sz="2400" dirty="0" smtClean="0">
                <a:solidFill>
                  <a:srgbClr val="163468"/>
                </a:solidFill>
                <a:latin typeface="Titillium Web Light" panose="00000400000000000000" pitchFamily="2" charset="0"/>
              </a:rPr>
              <a:t>A yellow caution triangle will appear next to the package indicating the pins and pads aren’t connected.</a:t>
            </a:r>
          </a:p>
          <a:p>
            <a:endParaRPr lang="en-US" sz="1800" dirty="0">
              <a:solidFill>
                <a:srgbClr val="163468"/>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7316420" y="925342"/>
            <a:ext cx="2999887" cy="2726663"/>
          </a:xfrm>
          <a:prstGeom prst="rect">
            <a:avLst/>
          </a:prstGeom>
        </p:spPr>
      </p:pic>
      <p:pic>
        <p:nvPicPr>
          <p:cNvPr id="9" name="Picture 8"/>
          <p:cNvPicPr>
            <a:picLocks noChangeAspect="1"/>
          </p:cNvPicPr>
          <p:nvPr/>
        </p:nvPicPr>
        <p:blipFill>
          <a:blip r:embed="rId4"/>
          <a:stretch>
            <a:fillRect/>
          </a:stretch>
        </p:blipFill>
        <p:spPr>
          <a:xfrm>
            <a:off x="7071627" y="3886871"/>
            <a:ext cx="3489471" cy="2631404"/>
          </a:xfrm>
          <a:prstGeom prst="rect">
            <a:avLst/>
          </a:prstGeom>
        </p:spPr>
      </p:pic>
    </p:spTree>
    <p:extLst>
      <p:ext uri="{BB962C8B-B14F-4D97-AF65-F5344CB8AC3E}">
        <p14:creationId xmlns:p14="http://schemas.microsoft.com/office/powerpoint/2010/main" val="218858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the Device</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To connect the pins make sure the package is highlighted and click the Connect button at the bottom right of the window.</a:t>
            </a:r>
          </a:p>
          <a:p>
            <a:r>
              <a:rPr lang="en-US" sz="2400" dirty="0" smtClean="0">
                <a:solidFill>
                  <a:srgbClr val="163468"/>
                </a:solidFill>
                <a:latin typeface="Titillium Web Light" panose="00000400000000000000" pitchFamily="2" charset="0"/>
              </a:rPr>
              <a:t>This will launch the Connect window</a:t>
            </a:r>
          </a:p>
          <a:p>
            <a:r>
              <a:rPr lang="en-US" sz="2400" dirty="0" smtClean="0">
                <a:solidFill>
                  <a:srgbClr val="163468"/>
                </a:solidFill>
                <a:latin typeface="Titillium Web Light" panose="00000400000000000000" pitchFamily="2" charset="0"/>
              </a:rPr>
              <a:t>Using the data sheet symbol and pinout</a:t>
            </a:r>
            <a:r>
              <a:rPr lang="en-US" sz="2400" dirty="0">
                <a:solidFill>
                  <a:srgbClr val="163468"/>
                </a:solidFill>
                <a:latin typeface="Titillium Web Light" panose="00000400000000000000" pitchFamily="2" charset="0"/>
              </a:rPr>
              <a:t> </a:t>
            </a:r>
            <a:r>
              <a:rPr lang="en-US" sz="2400" dirty="0" smtClean="0">
                <a:solidFill>
                  <a:srgbClr val="163468"/>
                </a:solidFill>
                <a:latin typeface="Titillium Web Light" panose="00000400000000000000" pitchFamily="2" charset="0"/>
              </a:rPr>
              <a:t>highlight B in the pin list and 2 in the pad list and click “Connect” </a:t>
            </a:r>
          </a:p>
          <a:p>
            <a:r>
              <a:rPr lang="en-US" sz="2400" dirty="0">
                <a:solidFill>
                  <a:srgbClr val="163468"/>
                </a:solidFill>
                <a:latin typeface="Titillium Web Light" panose="00000400000000000000" pitchFamily="2" charset="0"/>
              </a:rPr>
              <a:t>T</a:t>
            </a:r>
            <a:r>
              <a:rPr lang="en-US" sz="2400" dirty="0" smtClean="0">
                <a:solidFill>
                  <a:srgbClr val="163468"/>
                </a:solidFill>
                <a:latin typeface="Titillium Web Light" panose="00000400000000000000" pitchFamily="2" charset="0"/>
              </a:rPr>
              <a:t>he pin and pad will now appear in the connection list.</a:t>
            </a:r>
          </a:p>
          <a:p>
            <a:r>
              <a:rPr lang="en-US" sz="2400" dirty="0" smtClean="0">
                <a:solidFill>
                  <a:srgbClr val="163468"/>
                </a:solidFill>
                <a:latin typeface="Titillium Web Light" panose="00000400000000000000" pitchFamily="2" charset="0"/>
              </a:rPr>
              <a:t>Do the same for C and 1 and E and 3.</a:t>
            </a:r>
          </a:p>
          <a:p>
            <a:r>
              <a:rPr lang="en-US" sz="2400" dirty="0" smtClean="0">
                <a:solidFill>
                  <a:srgbClr val="163468"/>
                </a:solidFill>
                <a:latin typeface="Titillium Web Light" panose="00000400000000000000" pitchFamily="2" charset="0"/>
              </a:rPr>
              <a:t>Click OK to finish connecting.</a:t>
            </a:r>
          </a:p>
        </p:txBody>
      </p:sp>
      <p:pic>
        <p:nvPicPr>
          <p:cNvPr id="8" name="Picture 7"/>
          <p:cNvPicPr>
            <a:picLocks noChangeAspect="1"/>
          </p:cNvPicPr>
          <p:nvPr/>
        </p:nvPicPr>
        <p:blipFill>
          <a:blip r:embed="rId3"/>
          <a:stretch>
            <a:fillRect/>
          </a:stretch>
        </p:blipFill>
        <p:spPr>
          <a:xfrm>
            <a:off x="6980608" y="1252444"/>
            <a:ext cx="2108558" cy="1951885"/>
          </a:xfrm>
          <a:prstGeom prst="rect">
            <a:avLst/>
          </a:prstGeom>
        </p:spPr>
      </p:pic>
      <p:pic>
        <p:nvPicPr>
          <p:cNvPr id="10" name="Picture 9"/>
          <p:cNvPicPr>
            <a:picLocks noChangeAspect="1"/>
          </p:cNvPicPr>
          <p:nvPr/>
        </p:nvPicPr>
        <p:blipFill>
          <a:blip r:embed="rId4"/>
          <a:stretch>
            <a:fillRect/>
          </a:stretch>
        </p:blipFill>
        <p:spPr>
          <a:xfrm>
            <a:off x="9282345" y="1097279"/>
            <a:ext cx="1244978" cy="2262213"/>
          </a:xfrm>
          <a:prstGeom prst="rect">
            <a:avLst/>
          </a:prstGeom>
        </p:spPr>
      </p:pic>
      <p:pic>
        <p:nvPicPr>
          <p:cNvPr id="2" name="Picture 1"/>
          <p:cNvPicPr>
            <a:picLocks noChangeAspect="1"/>
          </p:cNvPicPr>
          <p:nvPr/>
        </p:nvPicPr>
        <p:blipFill>
          <a:blip r:embed="rId5"/>
          <a:stretch>
            <a:fillRect/>
          </a:stretch>
        </p:blipFill>
        <p:spPr>
          <a:xfrm>
            <a:off x="5788043" y="4256392"/>
            <a:ext cx="2993166" cy="1887110"/>
          </a:xfrm>
          <a:prstGeom prst="rect">
            <a:avLst/>
          </a:prstGeom>
        </p:spPr>
      </p:pic>
      <p:pic>
        <p:nvPicPr>
          <p:cNvPr id="5" name="Picture 4"/>
          <p:cNvPicPr>
            <a:picLocks noChangeAspect="1"/>
          </p:cNvPicPr>
          <p:nvPr/>
        </p:nvPicPr>
        <p:blipFill>
          <a:blip r:embed="rId6"/>
          <a:stretch>
            <a:fillRect/>
          </a:stretch>
        </p:blipFill>
        <p:spPr>
          <a:xfrm>
            <a:off x="8917100" y="4256392"/>
            <a:ext cx="2981842" cy="1887110"/>
          </a:xfrm>
          <a:prstGeom prst="rect">
            <a:avLst/>
          </a:prstGeom>
        </p:spPr>
      </p:pic>
    </p:spTree>
    <p:extLst>
      <p:ext uri="{BB962C8B-B14F-4D97-AF65-F5344CB8AC3E}">
        <p14:creationId xmlns:p14="http://schemas.microsoft.com/office/powerpoint/2010/main" val="1167249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a:solidFill>
                  <a:srgbClr val="163468"/>
                </a:solidFill>
                <a:latin typeface="Titillium Web" panose="00000500000000000000" pitchFamily="2" charset="0"/>
              </a:rPr>
              <a:t>What is Eagle?</a:t>
            </a:r>
          </a:p>
        </p:txBody>
      </p:sp>
      <p:sp>
        <p:nvSpPr>
          <p:cNvPr id="13" name="Text Placeholder 12"/>
          <p:cNvSpPr>
            <a:spLocks noGrp="1"/>
          </p:cNvSpPr>
          <p:nvPr>
            <p:ph type="body" sz="half" idx="2"/>
          </p:nvPr>
        </p:nvSpPr>
        <p:spPr>
          <a:xfrm>
            <a:off x="1155032" y="1322386"/>
            <a:ext cx="4992471" cy="5195253"/>
          </a:xfrm>
        </p:spPr>
        <p:txBody>
          <a:bodyPr vert="horz" lIns="91440" tIns="45720" rIns="91440" bIns="45720" rtlCol="0" anchor="t">
            <a:normAutofit/>
          </a:bodyPr>
          <a:lstStyle/>
          <a:p>
            <a:r>
              <a:rPr lang="en-US" sz="2400" dirty="0">
                <a:solidFill>
                  <a:srgbClr val="163468"/>
                </a:solidFill>
                <a:latin typeface="Titillium Web Light" panose="00000400000000000000" pitchFamily="2" charset="0"/>
              </a:rPr>
              <a:t>Eagle is an EDA tool that we use to design all of our schematics as well as layout all of our Printed Circuit Boards. It allows us to design circuits with a variety of different devices and packages.</a:t>
            </a:r>
          </a:p>
          <a:p>
            <a:endParaRPr lang="en-US" sz="2400" dirty="0">
              <a:solidFill>
                <a:srgbClr val="163468"/>
              </a:solidFill>
              <a:latin typeface="Titillium Web Light" panose="00000400000000000000" pitchFamily="2" charset="0"/>
            </a:endParaRPr>
          </a:p>
          <a:p>
            <a:r>
              <a:rPr lang="en-US" sz="2400" dirty="0">
                <a:solidFill>
                  <a:srgbClr val="163468"/>
                </a:solidFill>
                <a:latin typeface="Titillium Web Light" panose="00000400000000000000" pitchFamily="2" charset="0"/>
              </a:rPr>
              <a:t>It is free for students and can be downloaded </a:t>
            </a:r>
            <a:r>
              <a:rPr lang="en-US" sz="2400" dirty="0">
                <a:solidFill>
                  <a:srgbClr val="163468"/>
                </a:solidFill>
                <a:latin typeface="Titillium Web Light" panose="00000400000000000000" pitchFamily="2" charset="0"/>
                <a:hlinkClick r:id="rId2"/>
              </a:rPr>
              <a:t>HERE</a:t>
            </a:r>
            <a:r>
              <a:rPr lang="en-US" sz="2400" dirty="0">
                <a:solidFill>
                  <a:srgbClr val="163468"/>
                </a:solidFill>
                <a:latin typeface="Titillium Web Light" panose="00000400000000000000" pitchFamily="2" charset="0"/>
              </a:rPr>
              <a:t>.</a:t>
            </a:r>
          </a:p>
          <a:p>
            <a:endParaRPr lang="en-US" sz="2400" dirty="0">
              <a:solidFill>
                <a:srgbClr val="163468"/>
              </a:solidFill>
              <a:latin typeface="Titillium Web Light" panose="00000400000000000000" pitchFamily="2" charset="0"/>
            </a:endParaRPr>
          </a:p>
          <a:p>
            <a:endParaRPr lang="en-US" sz="2400" dirty="0">
              <a:solidFill>
                <a:srgbClr val="163468"/>
              </a:solidFill>
              <a:latin typeface="Titillium Web Light" panose="00000400000000000000" pitchFamily="2" charset="0"/>
            </a:endParaRPr>
          </a:p>
        </p:txBody>
      </p:sp>
      <p:sp>
        <p:nvSpPr>
          <p:cNvPr id="7" name="Picture Placeholder 11"/>
          <p:cNvSpPr txBox="1">
            <a:spLocks/>
          </p:cNvSpPr>
          <p:nvPr/>
        </p:nvSpPr>
        <p:spPr>
          <a:xfrm>
            <a:off x="6376736" y="3988583"/>
            <a:ext cx="5508559" cy="2441092"/>
          </a:xfrm>
          <a:prstGeom prst="rect">
            <a:avLst/>
          </a:prstGeom>
        </p:spPr>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3"/>
          <a:stretch>
            <a:fillRect/>
          </a:stretch>
        </p:blipFill>
        <p:spPr>
          <a:xfrm>
            <a:off x="85254" y="135843"/>
            <a:ext cx="489892" cy="539711"/>
          </a:xfrm>
          <a:prstGeom prst="rect">
            <a:avLst/>
          </a:prstGeom>
        </p:spPr>
      </p:pic>
      <p:pic>
        <p:nvPicPr>
          <p:cNvPr id="3" name="Picture 2">
            <a:extLst>
              <a:ext uri="{FF2B5EF4-FFF2-40B4-BE49-F238E27FC236}">
                <a16:creationId xmlns:a16="http://schemas.microsoft.com/office/drawing/2014/main" xmlns="" id="{372B8DFB-E298-488E-ADFF-B8906623FE80}"/>
              </a:ext>
            </a:extLst>
          </p:cNvPr>
          <p:cNvPicPr>
            <a:picLocks noChangeAspect="1"/>
          </p:cNvPicPr>
          <p:nvPr/>
        </p:nvPicPr>
        <p:blipFill>
          <a:blip r:embed="rId4"/>
          <a:stretch>
            <a:fillRect/>
          </a:stretch>
        </p:blipFill>
        <p:spPr>
          <a:xfrm>
            <a:off x="7738899" y="1297019"/>
            <a:ext cx="2564390" cy="2637658"/>
          </a:xfrm>
          <a:prstGeom prst="rect">
            <a:avLst/>
          </a:prstGeom>
        </p:spPr>
      </p:pic>
      <p:pic>
        <p:nvPicPr>
          <p:cNvPr id="1026" name="Picture 2" descr="Image result for pcbs created with eagle">
            <a:extLst>
              <a:ext uri="{FF2B5EF4-FFF2-40B4-BE49-F238E27FC236}">
                <a16:creationId xmlns:a16="http://schemas.microsoft.com/office/drawing/2014/main" xmlns="" id="{31EE8FAC-2ECC-44C7-9834-1F4D4AA84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608" y="4154208"/>
            <a:ext cx="2552681" cy="191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05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the Device</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Now there should be a green check mark in the package window signaling that all the pins are accounted for.</a:t>
            </a:r>
          </a:p>
          <a:p>
            <a:endParaRPr lang="en-US" sz="2400" dirty="0">
              <a:solidFill>
                <a:srgbClr val="163468"/>
              </a:solidFill>
              <a:latin typeface="Titillium Web Light" panose="00000400000000000000" pitchFamily="2" charset="0"/>
            </a:endParaRPr>
          </a:p>
          <a:p>
            <a:r>
              <a:rPr lang="en-US" sz="2400" dirty="0" smtClean="0">
                <a:solidFill>
                  <a:srgbClr val="163468"/>
                </a:solidFill>
                <a:latin typeface="Titillium Web Light" panose="00000400000000000000" pitchFamily="2" charset="0"/>
              </a:rPr>
              <a:t>Congrats you’ve just modeled your first device in EAGLE!</a:t>
            </a:r>
          </a:p>
          <a:p>
            <a:endParaRPr lang="en-US" sz="2400" dirty="0">
              <a:solidFill>
                <a:srgbClr val="163468"/>
              </a:solidFill>
              <a:latin typeface="Titillium Web Light" panose="00000400000000000000" pitchFamily="2" charset="0"/>
            </a:endParaRPr>
          </a:p>
          <a:p>
            <a:r>
              <a:rPr lang="en-US" sz="2400" dirty="0" smtClean="0">
                <a:solidFill>
                  <a:srgbClr val="163468"/>
                </a:solidFill>
                <a:latin typeface="Titillium Web Light" panose="00000400000000000000" pitchFamily="2" charset="0"/>
              </a:rPr>
              <a:t>You can give your device a description at this point and hit save. </a:t>
            </a:r>
          </a:p>
          <a:p>
            <a:endParaRPr lang="en-US" sz="2400" dirty="0">
              <a:solidFill>
                <a:srgbClr val="163468"/>
              </a:solidFill>
              <a:latin typeface="Titillium Web Light" panose="00000400000000000000" pitchFamily="2" charset="0"/>
            </a:endParaRPr>
          </a:p>
          <a:p>
            <a:r>
              <a:rPr lang="en-US" sz="2400" dirty="0" smtClean="0">
                <a:solidFill>
                  <a:srgbClr val="163468"/>
                </a:solidFill>
                <a:latin typeface="Titillium Web Light" panose="00000400000000000000" pitchFamily="2" charset="0"/>
              </a:rPr>
              <a:t>Exit the window to return to the eagle start window.</a:t>
            </a:r>
          </a:p>
        </p:txBody>
      </p:sp>
      <p:pic>
        <p:nvPicPr>
          <p:cNvPr id="3" name="Picture 2"/>
          <p:cNvPicPr>
            <a:picLocks noChangeAspect="1"/>
          </p:cNvPicPr>
          <p:nvPr/>
        </p:nvPicPr>
        <p:blipFill>
          <a:blip r:embed="rId3"/>
          <a:stretch>
            <a:fillRect/>
          </a:stretch>
        </p:blipFill>
        <p:spPr>
          <a:xfrm>
            <a:off x="6221046" y="1536309"/>
            <a:ext cx="5697415" cy="3861581"/>
          </a:xfrm>
          <a:prstGeom prst="rect">
            <a:avLst/>
          </a:prstGeom>
        </p:spPr>
      </p:pic>
    </p:spTree>
    <p:extLst>
      <p:ext uri="{BB962C8B-B14F-4D97-AF65-F5344CB8AC3E}">
        <p14:creationId xmlns:p14="http://schemas.microsoft.com/office/powerpoint/2010/main" val="313479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2: Creating the Relay Driver</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From the eagle start window click File-&gt;New-&gt;Project</a:t>
            </a:r>
          </a:p>
          <a:p>
            <a:r>
              <a:rPr lang="en-US" sz="2400" dirty="0" smtClean="0">
                <a:solidFill>
                  <a:srgbClr val="163468"/>
                </a:solidFill>
                <a:latin typeface="Titillium Web Light" panose="00000400000000000000" pitchFamily="2" charset="0"/>
              </a:rPr>
              <a:t>Name it “</a:t>
            </a:r>
            <a:r>
              <a:rPr lang="en-US" sz="2400" dirty="0" err="1" smtClean="0">
                <a:solidFill>
                  <a:srgbClr val="163468"/>
                </a:solidFill>
                <a:latin typeface="Titillium Web Light" panose="00000400000000000000" pitchFamily="2" charset="0"/>
              </a:rPr>
              <a:t>Relay_Driver_Tutorial</a:t>
            </a:r>
            <a:r>
              <a:rPr lang="en-US" sz="2400" dirty="0" smtClean="0">
                <a:solidFill>
                  <a:srgbClr val="163468"/>
                </a:solidFill>
                <a:latin typeface="Titillium Web Light" panose="00000400000000000000" pitchFamily="2" charset="0"/>
              </a:rPr>
              <a:t>”.</a:t>
            </a:r>
          </a:p>
          <a:p>
            <a:r>
              <a:rPr lang="en-US" sz="2400" dirty="0" smtClean="0">
                <a:solidFill>
                  <a:srgbClr val="163468"/>
                </a:solidFill>
                <a:latin typeface="Titillium Web Light" panose="00000400000000000000" pitchFamily="2" charset="0"/>
              </a:rPr>
              <a:t>Right click on the project and select New-&gt;Schematic</a:t>
            </a:r>
          </a:p>
          <a:p>
            <a:r>
              <a:rPr lang="en-US" sz="2400" dirty="0" smtClean="0">
                <a:solidFill>
                  <a:srgbClr val="163468"/>
                </a:solidFill>
                <a:latin typeface="Titillium Web Light" panose="00000400000000000000" pitchFamily="2" charset="0"/>
              </a:rPr>
              <a:t>This will launch the schematic editor window.</a:t>
            </a:r>
          </a:p>
          <a:p>
            <a:r>
              <a:rPr lang="en-US" sz="2400" dirty="0" smtClean="0">
                <a:solidFill>
                  <a:srgbClr val="163468"/>
                </a:solidFill>
                <a:latin typeface="Titillium Web Light" panose="00000400000000000000" pitchFamily="2" charset="0"/>
              </a:rPr>
              <a:t>Click the Add a </a:t>
            </a:r>
            <a:r>
              <a:rPr lang="en-US" sz="2400" dirty="0">
                <a:solidFill>
                  <a:srgbClr val="163468"/>
                </a:solidFill>
                <a:latin typeface="Titillium Web Light" panose="00000400000000000000" pitchFamily="2" charset="0"/>
              </a:rPr>
              <a:t>P</a:t>
            </a:r>
            <a:r>
              <a:rPr lang="en-US" sz="2400" dirty="0" smtClean="0">
                <a:solidFill>
                  <a:srgbClr val="163468"/>
                </a:solidFill>
                <a:latin typeface="Titillium Web Light" panose="00000400000000000000" pitchFamily="2" charset="0"/>
              </a:rPr>
              <a:t>art button on the left hand side tool bar</a:t>
            </a:r>
          </a:p>
          <a:p>
            <a:endParaRPr lang="en-US" sz="2400" dirty="0" smtClean="0">
              <a:solidFill>
                <a:srgbClr val="163468"/>
              </a:solidFill>
              <a:latin typeface="Titillium Web Light" panose="00000400000000000000" pitchFamily="2" charset="0"/>
            </a:endParaRPr>
          </a:p>
          <a:p>
            <a:endParaRPr lang="en-US" sz="2400" dirty="0">
              <a:solidFill>
                <a:srgbClr val="163468"/>
              </a:solidFill>
              <a:latin typeface="Titillium Web Light" panose="00000400000000000000" pitchFamily="2" charset="0"/>
            </a:endParaRPr>
          </a:p>
        </p:txBody>
      </p:sp>
      <p:pic>
        <p:nvPicPr>
          <p:cNvPr id="2" name="Picture 1"/>
          <p:cNvPicPr>
            <a:picLocks noChangeAspect="1"/>
          </p:cNvPicPr>
          <p:nvPr/>
        </p:nvPicPr>
        <p:blipFill>
          <a:blip r:embed="rId3"/>
          <a:stretch>
            <a:fillRect/>
          </a:stretch>
        </p:blipFill>
        <p:spPr>
          <a:xfrm>
            <a:off x="3710109" y="4574686"/>
            <a:ext cx="285750" cy="209550"/>
          </a:xfrm>
          <a:prstGeom prst="rect">
            <a:avLst/>
          </a:prstGeom>
        </p:spPr>
      </p:pic>
      <p:pic>
        <p:nvPicPr>
          <p:cNvPr id="3" name="Picture 2"/>
          <p:cNvPicPr>
            <a:picLocks noChangeAspect="1"/>
          </p:cNvPicPr>
          <p:nvPr/>
        </p:nvPicPr>
        <p:blipFill>
          <a:blip r:embed="rId4"/>
          <a:stretch>
            <a:fillRect/>
          </a:stretch>
        </p:blipFill>
        <p:spPr>
          <a:xfrm>
            <a:off x="5788043" y="1326168"/>
            <a:ext cx="5943648" cy="4281864"/>
          </a:xfrm>
          <a:prstGeom prst="rect">
            <a:avLst/>
          </a:prstGeom>
        </p:spPr>
      </p:pic>
    </p:spTree>
    <p:extLst>
      <p:ext uri="{BB962C8B-B14F-4D97-AF65-F5344CB8AC3E}">
        <p14:creationId xmlns:p14="http://schemas.microsoft.com/office/powerpoint/2010/main" val="396888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2: Creating the Relay Driver</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This will open a window with a list of all the libraries. </a:t>
            </a:r>
          </a:p>
          <a:p>
            <a:r>
              <a:rPr lang="en-US" sz="2400" dirty="0" smtClean="0">
                <a:solidFill>
                  <a:srgbClr val="163468"/>
                </a:solidFill>
                <a:latin typeface="Titillium Web Light" panose="00000400000000000000" pitchFamily="2" charset="0"/>
              </a:rPr>
              <a:t>It looks intimidating at first but after a while its super easy to find components and you will get more familiar with packages and components.</a:t>
            </a:r>
          </a:p>
          <a:p>
            <a:r>
              <a:rPr lang="en-US" sz="2400" dirty="0" smtClean="0">
                <a:solidFill>
                  <a:srgbClr val="163468"/>
                </a:solidFill>
                <a:latin typeface="Titillium Web Light" panose="00000400000000000000" pitchFamily="2" charset="0"/>
              </a:rPr>
              <a:t>Scroll down to the Tutorial library that we added click on the P2N2222 and click OK.</a:t>
            </a:r>
            <a:endParaRPr lang="en-US" sz="2400" dirty="0">
              <a:solidFill>
                <a:srgbClr val="163468"/>
              </a:solidFill>
              <a:latin typeface="Titillium Web Light" panose="00000400000000000000" pitchFamily="2" charset="0"/>
            </a:endParaRPr>
          </a:p>
          <a:p>
            <a:r>
              <a:rPr lang="en-US" sz="2400" dirty="0" smtClean="0">
                <a:solidFill>
                  <a:srgbClr val="163468"/>
                </a:solidFill>
                <a:latin typeface="Titillium Web Light" panose="00000400000000000000" pitchFamily="2" charset="0"/>
              </a:rPr>
              <a:t>Place it in the workspace.</a:t>
            </a:r>
            <a:endParaRPr lang="en-US" sz="2400" dirty="0">
              <a:solidFill>
                <a:srgbClr val="163468"/>
              </a:solidFill>
              <a:latin typeface="Titillium Web Light" panose="00000400000000000000" pitchFamily="2" charset="0"/>
            </a:endParaRPr>
          </a:p>
        </p:txBody>
      </p:sp>
      <p:pic>
        <p:nvPicPr>
          <p:cNvPr id="3" name="Picture 2"/>
          <p:cNvPicPr>
            <a:picLocks noChangeAspect="1"/>
          </p:cNvPicPr>
          <p:nvPr/>
        </p:nvPicPr>
        <p:blipFill>
          <a:blip r:embed="rId3"/>
          <a:stretch>
            <a:fillRect/>
          </a:stretch>
        </p:blipFill>
        <p:spPr>
          <a:xfrm>
            <a:off x="6096000" y="1622954"/>
            <a:ext cx="5947508" cy="4110848"/>
          </a:xfrm>
          <a:prstGeom prst="rect">
            <a:avLst/>
          </a:prstGeom>
        </p:spPr>
      </p:pic>
    </p:spTree>
    <p:extLst>
      <p:ext uri="{BB962C8B-B14F-4D97-AF65-F5344CB8AC3E}">
        <p14:creationId xmlns:p14="http://schemas.microsoft.com/office/powerpoint/2010/main" val="3413603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2: Creating the Relay Driver</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Next we will add the relay</a:t>
            </a:r>
          </a:p>
          <a:p>
            <a:r>
              <a:rPr lang="en-US" sz="2400" dirty="0" smtClean="0">
                <a:solidFill>
                  <a:srgbClr val="163468"/>
                </a:solidFill>
                <a:latin typeface="Titillium Web Light" panose="00000400000000000000" pitchFamily="2" charset="0"/>
              </a:rPr>
              <a:t>Scroll to find the “Relays” library and expand.</a:t>
            </a:r>
          </a:p>
          <a:p>
            <a:r>
              <a:rPr lang="en-US" sz="2400" dirty="0" smtClean="0">
                <a:solidFill>
                  <a:srgbClr val="163468"/>
                </a:solidFill>
                <a:latin typeface="Titillium Web Light" panose="00000400000000000000" pitchFamily="2" charset="0"/>
              </a:rPr>
              <a:t>Add the part G2R to the schematic just above the transistor.</a:t>
            </a:r>
          </a:p>
          <a:p>
            <a:r>
              <a:rPr lang="en-US" sz="2400" dirty="0" smtClean="0">
                <a:solidFill>
                  <a:srgbClr val="163468"/>
                </a:solidFill>
                <a:latin typeface="Titillium Web Light" panose="00000400000000000000" pitchFamily="2" charset="0"/>
              </a:rPr>
              <a:t>The relay needs 150mA of current to be driven so we need the BJT to amplify the current through the relay. A microcontroller can only supply about 30mA without damaging a pin.</a:t>
            </a:r>
          </a:p>
        </p:txBody>
      </p:sp>
      <p:pic>
        <p:nvPicPr>
          <p:cNvPr id="2" name="Picture 1"/>
          <p:cNvPicPr>
            <a:picLocks noChangeAspect="1"/>
          </p:cNvPicPr>
          <p:nvPr/>
        </p:nvPicPr>
        <p:blipFill>
          <a:blip r:embed="rId3"/>
          <a:stretch>
            <a:fillRect/>
          </a:stretch>
        </p:blipFill>
        <p:spPr>
          <a:xfrm>
            <a:off x="6111982" y="1789723"/>
            <a:ext cx="5318018" cy="3681046"/>
          </a:xfrm>
          <a:prstGeom prst="rect">
            <a:avLst/>
          </a:prstGeom>
        </p:spPr>
      </p:pic>
    </p:spTree>
    <p:extLst>
      <p:ext uri="{BB962C8B-B14F-4D97-AF65-F5344CB8AC3E}">
        <p14:creationId xmlns:p14="http://schemas.microsoft.com/office/powerpoint/2010/main" val="2421822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2: Creating the Relay Driver</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lnSpcReduction="10000"/>
          </a:bodyPr>
          <a:lstStyle/>
          <a:p>
            <a:r>
              <a:rPr lang="en-US" sz="2400" dirty="0" smtClean="0">
                <a:solidFill>
                  <a:srgbClr val="163468"/>
                </a:solidFill>
                <a:latin typeface="Titillium Web Light" panose="00000400000000000000" pitchFamily="2" charset="0"/>
              </a:rPr>
              <a:t>Next we will add sources to our project. Go to the add part and find the supply1 library.</a:t>
            </a:r>
          </a:p>
          <a:p>
            <a:r>
              <a:rPr lang="en-US" sz="2400" dirty="0" smtClean="0">
                <a:solidFill>
                  <a:srgbClr val="163468"/>
                </a:solidFill>
                <a:latin typeface="Titillium Web Light" panose="00000400000000000000" pitchFamily="2" charset="0"/>
              </a:rPr>
              <a:t>Add a +12v and a +5v to the project</a:t>
            </a:r>
          </a:p>
          <a:p>
            <a:r>
              <a:rPr lang="en-US" sz="2400" dirty="0" smtClean="0">
                <a:solidFill>
                  <a:srgbClr val="163468"/>
                </a:solidFill>
                <a:latin typeface="Titillium Web Light" panose="00000400000000000000" pitchFamily="2" charset="0"/>
              </a:rPr>
              <a:t>As well as a GND</a:t>
            </a:r>
          </a:p>
          <a:p>
            <a:r>
              <a:rPr lang="en-US" sz="2400" dirty="0" smtClean="0">
                <a:solidFill>
                  <a:srgbClr val="163468"/>
                </a:solidFill>
                <a:latin typeface="Titillium Web Light" panose="00000400000000000000" pitchFamily="2" charset="0"/>
              </a:rPr>
              <a:t>Next find the “linear” library expand and find the 78* folder. Then select the 7805 which will regulate our 12V supply to 5V.</a:t>
            </a:r>
          </a:p>
          <a:p>
            <a:r>
              <a:rPr lang="en-US" sz="2400" dirty="0" smtClean="0">
                <a:solidFill>
                  <a:srgbClr val="163468"/>
                </a:solidFill>
                <a:latin typeface="Titillium Web Light" panose="00000400000000000000" pitchFamily="2" charset="0"/>
              </a:rPr>
              <a:t>Next find the “</a:t>
            </a:r>
            <a:r>
              <a:rPr lang="en-US" sz="2400" dirty="0" err="1" smtClean="0">
                <a:solidFill>
                  <a:srgbClr val="163468"/>
                </a:solidFill>
                <a:latin typeface="Titillium Web Light" panose="00000400000000000000" pitchFamily="2" charset="0"/>
              </a:rPr>
              <a:t>rcl</a:t>
            </a:r>
            <a:r>
              <a:rPr lang="en-US" sz="2400" dirty="0" smtClean="0">
                <a:solidFill>
                  <a:srgbClr val="163468"/>
                </a:solidFill>
                <a:latin typeface="Titillium Web Light" panose="00000400000000000000" pitchFamily="2" charset="0"/>
              </a:rPr>
              <a:t>” library and expand the C-US folder and find the part C-USC0805. This is an 0805 surface mount capacitor. Place 2 on the schematic.</a:t>
            </a:r>
          </a:p>
        </p:txBody>
      </p:sp>
      <p:pic>
        <p:nvPicPr>
          <p:cNvPr id="3" name="Picture 2"/>
          <p:cNvPicPr>
            <a:picLocks noChangeAspect="1"/>
          </p:cNvPicPr>
          <p:nvPr/>
        </p:nvPicPr>
        <p:blipFill>
          <a:blip r:embed="rId3"/>
          <a:stretch>
            <a:fillRect/>
          </a:stretch>
        </p:blipFill>
        <p:spPr>
          <a:xfrm>
            <a:off x="7018215" y="1322388"/>
            <a:ext cx="3860800" cy="2694895"/>
          </a:xfrm>
          <a:prstGeom prst="rect">
            <a:avLst/>
          </a:prstGeom>
        </p:spPr>
      </p:pic>
      <p:pic>
        <p:nvPicPr>
          <p:cNvPr id="5" name="Picture 4"/>
          <p:cNvPicPr>
            <a:picLocks noChangeAspect="1"/>
          </p:cNvPicPr>
          <p:nvPr/>
        </p:nvPicPr>
        <p:blipFill>
          <a:blip r:embed="rId4"/>
          <a:stretch>
            <a:fillRect/>
          </a:stretch>
        </p:blipFill>
        <p:spPr>
          <a:xfrm>
            <a:off x="7067427" y="4231583"/>
            <a:ext cx="3762375" cy="2152650"/>
          </a:xfrm>
          <a:prstGeom prst="rect">
            <a:avLst/>
          </a:prstGeom>
        </p:spPr>
      </p:pic>
    </p:spTree>
    <p:extLst>
      <p:ext uri="{BB962C8B-B14F-4D97-AF65-F5344CB8AC3E}">
        <p14:creationId xmlns:p14="http://schemas.microsoft.com/office/powerpoint/2010/main" val="139671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2: Creating the Relay Driver</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Next we will assign some values to those capacitors. 330 micro Farads on the input side100 micro Farads on the output side are good sizes for low power electronic circuits. And will help filter high frequency noise from the input signal.</a:t>
            </a:r>
          </a:p>
          <a:p>
            <a:r>
              <a:rPr lang="en-US" sz="2400" dirty="0" smtClean="0">
                <a:solidFill>
                  <a:srgbClr val="163468"/>
                </a:solidFill>
                <a:latin typeface="Titillium Web Light" panose="00000400000000000000" pitchFamily="2" charset="0"/>
              </a:rPr>
              <a:t>Use the “Value” tool to assign the capacitors a value.</a:t>
            </a:r>
          </a:p>
          <a:p>
            <a:r>
              <a:rPr lang="en-US" sz="2400" dirty="0" smtClean="0">
                <a:solidFill>
                  <a:srgbClr val="163468"/>
                </a:solidFill>
                <a:latin typeface="Titillium Web Light" panose="00000400000000000000" pitchFamily="2" charset="0"/>
              </a:rPr>
              <a:t>The use the wire tool to connect the power circuitry.</a:t>
            </a:r>
            <a:endParaRPr lang="en-US" sz="2400" dirty="0">
              <a:solidFill>
                <a:srgbClr val="163468"/>
              </a:solidFill>
              <a:latin typeface="Titillium Web Light" panose="00000400000000000000" pitchFamily="2" charset="0"/>
            </a:endParaRPr>
          </a:p>
        </p:txBody>
      </p:sp>
      <p:pic>
        <p:nvPicPr>
          <p:cNvPr id="2" name="Picture 1"/>
          <p:cNvPicPr>
            <a:picLocks noChangeAspect="1"/>
          </p:cNvPicPr>
          <p:nvPr/>
        </p:nvPicPr>
        <p:blipFill>
          <a:blip r:embed="rId3"/>
          <a:stretch>
            <a:fillRect/>
          </a:stretch>
        </p:blipFill>
        <p:spPr>
          <a:xfrm>
            <a:off x="3258600" y="4167920"/>
            <a:ext cx="390525" cy="257175"/>
          </a:xfrm>
          <a:prstGeom prst="rect">
            <a:avLst/>
          </a:prstGeom>
        </p:spPr>
      </p:pic>
      <p:pic>
        <p:nvPicPr>
          <p:cNvPr id="7" name="Picture 6"/>
          <p:cNvPicPr>
            <a:picLocks noChangeAspect="1"/>
          </p:cNvPicPr>
          <p:nvPr/>
        </p:nvPicPr>
        <p:blipFill>
          <a:blip r:embed="rId4"/>
          <a:stretch>
            <a:fillRect/>
          </a:stretch>
        </p:blipFill>
        <p:spPr>
          <a:xfrm>
            <a:off x="2988407" y="4884249"/>
            <a:ext cx="372208" cy="325682"/>
          </a:xfrm>
          <a:prstGeom prst="rect">
            <a:avLst/>
          </a:prstGeom>
        </p:spPr>
      </p:pic>
      <p:pic>
        <p:nvPicPr>
          <p:cNvPr id="8" name="Picture 7"/>
          <p:cNvPicPr>
            <a:picLocks noChangeAspect="1"/>
          </p:cNvPicPr>
          <p:nvPr/>
        </p:nvPicPr>
        <p:blipFill>
          <a:blip r:embed="rId5"/>
          <a:stretch>
            <a:fillRect/>
          </a:stretch>
        </p:blipFill>
        <p:spPr>
          <a:xfrm>
            <a:off x="6990495" y="1692764"/>
            <a:ext cx="4099536" cy="3008192"/>
          </a:xfrm>
          <a:prstGeom prst="rect">
            <a:avLst/>
          </a:prstGeom>
        </p:spPr>
      </p:pic>
    </p:spTree>
    <p:extLst>
      <p:ext uri="{BB962C8B-B14F-4D97-AF65-F5344CB8AC3E}">
        <p14:creationId xmlns:p14="http://schemas.microsoft.com/office/powerpoint/2010/main" val="3103910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2: Creating the Relay Driver</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Next we will wire the relay. We need to add a 330 ohm resistor to the input of our BJT. </a:t>
            </a:r>
          </a:p>
          <a:p>
            <a:r>
              <a:rPr lang="en-US" sz="2400" dirty="0" smtClean="0">
                <a:solidFill>
                  <a:srgbClr val="163468"/>
                </a:solidFill>
                <a:latin typeface="Titillium Web Light" panose="00000400000000000000" pitchFamily="2" charset="0"/>
              </a:rPr>
              <a:t>Again open the add part and find the RCL library and expand the R-US_ folder and add a R-US_R0805.</a:t>
            </a:r>
          </a:p>
          <a:p>
            <a:r>
              <a:rPr lang="en-US" sz="2400" dirty="0" smtClean="0">
                <a:solidFill>
                  <a:srgbClr val="163468"/>
                </a:solidFill>
                <a:latin typeface="Titillium Web Light" panose="00000400000000000000" pitchFamily="2" charset="0"/>
              </a:rPr>
              <a:t>Assign it a value of 330 ohms</a:t>
            </a:r>
            <a:endParaRPr lang="en-US" sz="2400" dirty="0">
              <a:solidFill>
                <a:srgbClr val="163468"/>
              </a:solidFill>
              <a:latin typeface="Titillium Web Light" panose="00000400000000000000" pitchFamily="2" charset="0"/>
            </a:endParaRPr>
          </a:p>
          <a:p>
            <a:r>
              <a:rPr lang="en-US" sz="2400" dirty="0" smtClean="0">
                <a:solidFill>
                  <a:srgbClr val="163468"/>
                </a:solidFill>
                <a:latin typeface="Titillium Web Light" panose="00000400000000000000" pitchFamily="2" charset="0"/>
              </a:rPr>
              <a:t>Then use wires and copy your 12, 5 and GND sources to connect the relay and transistors as such.</a:t>
            </a:r>
            <a:endParaRPr lang="en-US" sz="2400" dirty="0">
              <a:solidFill>
                <a:srgbClr val="163468"/>
              </a:solidFill>
              <a:latin typeface="Titillium Web Light" panose="00000400000000000000" pitchFamily="2" charset="0"/>
            </a:endParaRPr>
          </a:p>
        </p:txBody>
      </p:sp>
      <p:pic>
        <p:nvPicPr>
          <p:cNvPr id="5" name="Picture 4"/>
          <p:cNvPicPr>
            <a:picLocks noChangeAspect="1"/>
          </p:cNvPicPr>
          <p:nvPr/>
        </p:nvPicPr>
        <p:blipFill>
          <a:blip r:embed="rId3"/>
          <a:stretch>
            <a:fillRect/>
          </a:stretch>
        </p:blipFill>
        <p:spPr>
          <a:xfrm>
            <a:off x="6096000" y="1472712"/>
            <a:ext cx="5105400" cy="4381500"/>
          </a:xfrm>
          <a:prstGeom prst="rect">
            <a:avLst/>
          </a:prstGeom>
        </p:spPr>
      </p:pic>
    </p:spTree>
    <p:extLst>
      <p:ext uri="{BB962C8B-B14F-4D97-AF65-F5344CB8AC3E}">
        <p14:creationId xmlns:p14="http://schemas.microsoft.com/office/powerpoint/2010/main" val="727115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2: Creating the Relay Driver</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Next lets add a device to control our relay.</a:t>
            </a:r>
          </a:p>
          <a:p>
            <a:r>
              <a:rPr lang="en-US" sz="2400" dirty="0" smtClean="0">
                <a:solidFill>
                  <a:srgbClr val="163468"/>
                </a:solidFill>
                <a:latin typeface="Titillium Web Light" panose="00000400000000000000" pitchFamily="2" charset="0"/>
              </a:rPr>
              <a:t>In the zip file open the </a:t>
            </a:r>
            <a:r>
              <a:rPr lang="en-US" sz="2400" dirty="0" err="1" smtClean="0">
                <a:solidFill>
                  <a:srgbClr val="163468"/>
                </a:solidFill>
                <a:latin typeface="Titillium Web Light" panose="00000400000000000000" pitchFamily="2" charset="0"/>
              </a:rPr>
              <a:t>atmega.sch</a:t>
            </a:r>
            <a:endParaRPr lang="en-US" sz="2400" dirty="0">
              <a:solidFill>
                <a:srgbClr val="163468"/>
              </a:solidFill>
              <a:latin typeface="Titillium Web Light" panose="00000400000000000000" pitchFamily="2" charset="0"/>
            </a:endParaRPr>
          </a:p>
          <a:p>
            <a:r>
              <a:rPr lang="en-US" sz="2400" dirty="0" smtClean="0">
                <a:solidFill>
                  <a:srgbClr val="163468"/>
                </a:solidFill>
                <a:latin typeface="Titillium Web Light" panose="00000400000000000000" pitchFamily="2" charset="0"/>
              </a:rPr>
              <a:t>This is a QPF package ATmega328P and its programming header</a:t>
            </a:r>
          </a:p>
          <a:p>
            <a:r>
              <a:rPr lang="en-US" sz="2400" dirty="0" smtClean="0">
                <a:solidFill>
                  <a:srgbClr val="163468"/>
                </a:solidFill>
                <a:latin typeface="Titillium Web Light" panose="00000400000000000000" pitchFamily="2" charset="0"/>
              </a:rPr>
              <a:t>Use the group tool to select all the parts so they are highlighted</a:t>
            </a:r>
          </a:p>
          <a:p>
            <a:r>
              <a:rPr lang="en-US" sz="2400" dirty="0" smtClean="0">
                <a:solidFill>
                  <a:srgbClr val="163468"/>
                </a:solidFill>
                <a:latin typeface="Titillium Web Light" panose="00000400000000000000" pitchFamily="2" charset="0"/>
              </a:rPr>
              <a:t>Right select the copy tool and right click Group: Copy</a:t>
            </a:r>
          </a:p>
          <a:p>
            <a:r>
              <a:rPr lang="en-US" sz="2400" dirty="0" smtClean="0">
                <a:solidFill>
                  <a:srgbClr val="163468"/>
                </a:solidFill>
                <a:latin typeface="Titillium Web Light" panose="00000400000000000000" pitchFamily="2" charset="0"/>
              </a:rPr>
              <a:t>Now open the other schematic and select Edit-&gt;Paste and click to place the circuit.</a:t>
            </a:r>
            <a:endParaRPr lang="en-US" sz="2400" dirty="0">
              <a:solidFill>
                <a:srgbClr val="163468"/>
              </a:solidFill>
              <a:latin typeface="Titillium Web Light" panose="00000400000000000000" pitchFamily="2" charset="0"/>
            </a:endParaRPr>
          </a:p>
        </p:txBody>
      </p:sp>
      <p:pic>
        <p:nvPicPr>
          <p:cNvPr id="2" name="Picture 1"/>
          <p:cNvPicPr>
            <a:picLocks noChangeAspect="1"/>
          </p:cNvPicPr>
          <p:nvPr/>
        </p:nvPicPr>
        <p:blipFill>
          <a:blip r:embed="rId3"/>
          <a:stretch>
            <a:fillRect/>
          </a:stretch>
        </p:blipFill>
        <p:spPr>
          <a:xfrm>
            <a:off x="4582746" y="3733983"/>
            <a:ext cx="228600" cy="238125"/>
          </a:xfrm>
          <a:prstGeom prst="rect">
            <a:avLst/>
          </a:prstGeom>
        </p:spPr>
      </p:pic>
      <p:pic>
        <p:nvPicPr>
          <p:cNvPr id="5" name="Picture 4"/>
          <p:cNvPicPr>
            <a:picLocks noChangeAspect="1"/>
          </p:cNvPicPr>
          <p:nvPr/>
        </p:nvPicPr>
        <p:blipFill>
          <a:blip r:embed="rId4"/>
          <a:stretch>
            <a:fillRect/>
          </a:stretch>
        </p:blipFill>
        <p:spPr>
          <a:xfrm>
            <a:off x="3095951" y="4552583"/>
            <a:ext cx="266700" cy="238125"/>
          </a:xfrm>
          <a:prstGeom prst="rect">
            <a:avLst/>
          </a:prstGeom>
        </p:spPr>
      </p:pic>
      <p:pic>
        <p:nvPicPr>
          <p:cNvPr id="7" name="Picture 6"/>
          <p:cNvPicPr>
            <a:picLocks noChangeAspect="1"/>
          </p:cNvPicPr>
          <p:nvPr/>
        </p:nvPicPr>
        <p:blipFill>
          <a:blip r:embed="rId5"/>
          <a:stretch>
            <a:fillRect/>
          </a:stretch>
        </p:blipFill>
        <p:spPr>
          <a:xfrm>
            <a:off x="6371114" y="2106430"/>
            <a:ext cx="5058886" cy="3007838"/>
          </a:xfrm>
          <a:prstGeom prst="rect">
            <a:avLst/>
          </a:prstGeom>
        </p:spPr>
      </p:pic>
    </p:spTree>
    <p:extLst>
      <p:ext uri="{BB962C8B-B14F-4D97-AF65-F5344CB8AC3E}">
        <p14:creationId xmlns:p14="http://schemas.microsoft.com/office/powerpoint/2010/main" val="2642282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2: Creating the Relay Driver</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The final thing our circuit needs is a connector so it can interface with the rest of the car.</a:t>
            </a:r>
          </a:p>
          <a:p>
            <a:r>
              <a:rPr lang="en-US" sz="2400" dirty="0" smtClean="0">
                <a:solidFill>
                  <a:srgbClr val="163468"/>
                </a:solidFill>
                <a:latin typeface="Titillium Web Light" panose="00000400000000000000" pitchFamily="2" charset="0"/>
              </a:rPr>
              <a:t>We use Molex MX150 – 8 and 20 pin variants on our car to connect with the wiring harness.</a:t>
            </a:r>
          </a:p>
          <a:p>
            <a:r>
              <a:rPr lang="en-US" sz="2400" dirty="0" smtClean="0">
                <a:solidFill>
                  <a:srgbClr val="163468"/>
                </a:solidFill>
                <a:latin typeface="Titillium Web Light" panose="00000400000000000000" pitchFamily="2" charset="0"/>
              </a:rPr>
              <a:t>We chose these because they are easy for E.M.I. to integrate into their housings. </a:t>
            </a:r>
          </a:p>
          <a:p>
            <a:r>
              <a:rPr lang="en-US" sz="2400" dirty="0" smtClean="0">
                <a:solidFill>
                  <a:srgbClr val="163468"/>
                </a:solidFill>
                <a:latin typeface="Titillium Web Light" panose="00000400000000000000" pitchFamily="2" charset="0"/>
              </a:rPr>
              <a:t>Click the add part find the “Connectors” library and select MX150_8_PIN.</a:t>
            </a:r>
            <a:endParaRPr lang="en-US" sz="2400" dirty="0">
              <a:solidFill>
                <a:srgbClr val="163468"/>
              </a:solidFill>
              <a:latin typeface="Titillium Web Light" panose="00000400000000000000" pitchFamily="2" charset="0"/>
            </a:endParaRPr>
          </a:p>
        </p:txBody>
      </p:sp>
      <p:pic>
        <p:nvPicPr>
          <p:cNvPr id="3" name="Picture 2"/>
          <p:cNvPicPr>
            <a:picLocks noChangeAspect="1"/>
          </p:cNvPicPr>
          <p:nvPr/>
        </p:nvPicPr>
        <p:blipFill>
          <a:blip r:embed="rId3"/>
          <a:stretch>
            <a:fillRect/>
          </a:stretch>
        </p:blipFill>
        <p:spPr>
          <a:xfrm>
            <a:off x="5788043" y="1743075"/>
            <a:ext cx="5981926" cy="4034054"/>
          </a:xfrm>
          <a:prstGeom prst="rect">
            <a:avLst/>
          </a:prstGeom>
        </p:spPr>
      </p:pic>
    </p:spTree>
    <p:extLst>
      <p:ext uri="{BB962C8B-B14F-4D97-AF65-F5344CB8AC3E}">
        <p14:creationId xmlns:p14="http://schemas.microsoft.com/office/powerpoint/2010/main" val="2521753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2: Creating the Relay Driver</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The last step is to finish the connections. Select the signal tag tool and add names to the nets.</a:t>
            </a:r>
          </a:p>
          <a:p>
            <a:r>
              <a:rPr lang="en-US" sz="2400" dirty="0" smtClean="0">
                <a:solidFill>
                  <a:srgbClr val="163468"/>
                </a:solidFill>
                <a:latin typeface="Titillium Web Light" panose="00000400000000000000" pitchFamily="2" charset="0"/>
              </a:rPr>
              <a:t>Add a wire to in PD6 of the </a:t>
            </a:r>
            <a:r>
              <a:rPr lang="en-US" sz="2400" dirty="0" err="1" smtClean="0">
                <a:solidFill>
                  <a:srgbClr val="163468"/>
                </a:solidFill>
                <a:latin typeface="Titillium Web Light" panose="00000400000000000000" pitchFamily="2" charset="0"/>
              </a:rPr>
              <a:t>ATmega</a:t>
            </a:r>
            <a:r>
              <a:rPr lang="en-US" sz="2400" dirty="0" smtClean="0">
                <a:solidFill>
                  <a:srgbClr val="163468"/>
                </a:solidFill>
                <a:latin typeface="Titillium Web Light" panose="00000400000000000000" pitchFamily="2" charset="0"/>
              </a:rPr>
              <a:t> and add a tag and name it “RELAY_EN”</a:t>
            </a:r>
          </a:p>
          <a:p>
            <a:r>
              <a:rPr lang="en-US" sz="2400" dirty="0" smtClean="0">
                <a:solidFill>
                  <a:srgbClr val="163468"/>
                </a:solidFill>
                <a:latin typeface="Titillium Web Light" panose="00000400000000000000" pitchFamily="2" charset="0"/>
              </a:rPr>
              <a:t>Add four wires to pins 1 through 4 of the Molex MX150.</a:t>
            </a:r>
          </a:p>
          <a:p>
            <a:r>
              <a:rPr lang="en-US" sz="2400" dirty="0">
                <a:solidFill>
                  <a:srgbClr val="163468"/>
                </a:solidFill>
                <a:latin typeface="Titillium Web Light" panose="00000400000000000000" pitchFamily="2" charset="0"/>
              </a:rPr>
              <a:t>	</a:t>
            </a:r>
            <a:r>
              <a:rPr lang="en-US" sz="2400" dirty="0" smtClean="0">
                <a:solidFill>
                  <a:srgbClr val="163468"/>
                </a:solidFill>
                <a:latin typeface="Titillium Web Light" panose="00000400000000000000" pitchFamily="2" charset="0"/>
              </a:rPr>
              <a:t>1 - +12V</a:t>
            </a:r>
          </a:p>
          <a:p>
            <a:r>
              <a:rPr lang="en-US" sz="2400" dirty="0" smtClean="0">
                <a:solidFill>
                  <a:srgbClr val="163468"/>
                </a:solidFill>
                <a:latin typeface="Titillium Web Light" panose="00000400000000000000" pitchFamily="2" charset="0"/>
              </a:rPr>
              <a:t>	2 – RELAY_OUT</a:t>
            </a:r>
          </a:p>
          <a:p>
            <a:r>
              <a:rPr lang="en-US" sz="2400" dirty="0">
                <a:solidFill>
                  <a:srgbClr val="163468"/>
                </a:solidFill>
                <a:latin typeface="Titillium Web Light" panose="00000400000000000000" pitchFamily="2" charset="0"/>
              </a:rPr>
              <a:t>	</a:t>
            </a:r>
            <a:r>
              <a:rPr lang="en-US" sz="2400" dirty="0" smtClean="0">
                <a:solidFill>
                  <a:srgbClr val="163468"/>
                </a:solidFill>
                <a:latin typeface="Titillium Web Light" panose="00000400000000000000" pitchFamily="2" charset="0"/>
              </a:rPr>
              <a:t>3 – GND</a:t>
            </a:r>
            <a:endParaRPr lang="en-US" sz="2400" dirty="0">
              <a:solidFill>
                <a:srgbClr val="163468"/>
              </a:solidFill>
              <a:latin typeface="Titillium Web Light" panose="00000400000000000000" pitchFamily="2" charset="0"/>
            </a:endParaRPr>
          </a:p>
          <a:p>
            <a:r>
              <a:rPr lang="en-US" sz="2400" dirty="0" smtClean="0">
                <a:solidFill>
                  <a:srgbClr val="163468"/>
                </a:solidFill>
                <a:latin typeface="Titillium Web Light" panose="00000400000000000000" pitchFamily="2" charset="0"/>
              </a:rPr>
              <a:t>	4 – GND</a:t>
            </a:r>
          </a:p>
          <a:p>
            <a:endParaRPr lang="en-US" sz="2400" dirty="0" smtClean="0">
              <a:solidFill>
                <a:srgbClr val="163468"/>
              </a:solidFill>
              <a:latin typeface="Titillium Web Light" panose="00000400000000000000" pitchFamily="2" charset="0"/>
            </a:endParaRPr>
          </a:p>
        </p:txBody>
      </p:sp>
      <p:pic>
        <p:nvPicPr>
          <p:cNvPr id="2" name="Picture 1"/>
          <p:cNvPicPr>
            <a:picLocks noChangeAspect="1"/>
          </p:cNvPicPr>
          <p:nvPr/>
        </p:nvPicPr>
        <p:blipFill>
          <a:blip r:embed="rId3"/>
          <a:stretch>
            <a:fillRect/>
          </a:stretch>
        </p:blipFill>
        <p:spPr>
          <a:xfrm>
            <a:off x="4606200" y="4378203"/>
            <a:ext cx="2979600" cy="1920998"/>
          </a:xfrm>
          <a:prstGeom prst="rect">
            <a:avLst/>
          </a:prstGeom>
        </p:spPr>
      </p:pic>
      <p:pic>
        <p:nvPicPr>
          <p:cNvPr id="7" name="Picture 6"/>
          <p:cNvPicPr>
            <a:picLocks noChangeAspect="1"/>
          </p:cNvPicPr>
          <p:nvPr/>
        </p:nvPicPr>
        <p:blipFill>
          <a:blip r:embed="rId4"/>
          <a:stretch>
            <a:fillRect/>
          </a:stretch>
        </p:blipFill>
        <p:spPr>
          <a:xfrm>
            <a:off x="6744921" y="1322388"/>
            <a:ext cx="3688617" cy="2573454"/>
          </a:xfrm>
          <a:prstGeom prst="rect">
            <a:avLst/>
          </a:prstGeom>
        </p:spPr>
      </p:pic>
      <p:pic>
        <p:nvPicPr>
          <p:cNvPr id="9" name="Picture 8"/>
          <p:cNvPicPr>
            <a:picLocks noChangeAspect="1"/>
          </p:cNvPicPr>
          <p:nvPr/>
        </p:nvPicPr>
        <p:blipFill>
          <a:blip r:embed="rId5"/>
          <a:stretch>
            <a:fillRect/>
          </a:stretch>
        </p:blipFill>
        <p:spPr>
          <a:xfrm>
            <a:off x="4954099" y="2043478"/>
            <a:ext cx="314325" cy="285750"/>
          </a:xfrm>
          <a:prstGeom prst="rect">
            <a:avLst/>
          </a:prstGeom>
        </p:spPr>
      </p:pic>
      <p:pic>
        <p:nvPicPr>
          <p:cNvPr id="10" name="Picture 9"/>
          <p:cNvPicPr>
            <a:picLocks noChangeAspect="1"/>
          </p:cNvPicPr>
          <p:nvPr/>
        </p:nvPicPr>
        <p:blipFill>
          <a:blip r:embed="rId6"/>
          <a:stretch>
            <a:fillRect/>
          </a:stretch>
        </p:blipFill>
        <p:spPr>
          <a:xfrm>
            <a:off x="2597272" y="3162300"/>
            <a:ext cx="276225" cy="266700"/>
          </a:xfrm>
          <a:prstGeom prst="rect">
            <a:avLst/>
          </a:prstGeom>
        </p:spPr>
      </p:pic>
      <p:pic>
        <p:nvPicPr>
          <p:cNvPr id="13" name="Picture 12"/>
          <p:cNvPicPr>
            <a:picLocks noChangeAspect="1"/>
          </p:cNvPicPr>
          <p:nvPr/>
        </p:nvPicPr>
        <p:blipFill>
          <a:blip r:embed="rId7"/>
          <a:stretch>
            <a:fillRect/>
          </a:stretch>
        </p:blipFill>
        <p:spPr>
          <a:xfrm>
            <a:off x="7977432" y="3849850"/>
            <a:ext cx="2588968" cy="2668425"/>
          </a:xfrm>
          <a:prstGeom prst="rect">
            <a:avLst/>
          </a:prstGeom>
        </p:spPr>
      </p:pic>
    </p:spTree>
    <p:extLst>
      <p:ext uri="{BB962C8B-B14F-4D97-AF65-F5344CB8AC3E}">
        <p14:creationId xmlns:p14="http://schemas.microsoft.com/office/powerpoint/2010/main" val="228435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a:solidFill>
                  <a:srgbClr val="163468"/>
                </a:solidFill>
                <a:latin typeface="Titillium Web" panose="00000500000000000000" pitchFamily="2" charset="0"/>
              </a:rPr>
              <a:t>Parts and Packages</a:t>
            </a:r>
          </a:p>
        </p:txBody>
      </p:sp>
      <p:sp>
        <p:nvSpPr>
          <p:cNvPr id="13" name="Text Placeholder 12"/>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a:solidFill>
                  <a:srgbClr val="163468"/>
                </a:solidFill>
                <a:latin typeface="Titillium Web Light" panose="00000400000000000000" pitchFamily="2" charset="0"/>
              </a:rPr>
              <a:t>The package is the housing for the device itself and there are thousands of different package types.</a:t>
            </a:r>
          </a:p>
          <a:p>
            <a:r>
              <a:rPr lang="en-US" sz="2400" dirty="0">
                <a:solidFill>
                  <a:srgbClr val="163468"/>
                </a:solidFill>
                <a:latin typeface="Titillium Web Light" panose="00000400000000000000" pitchFamily="2" charset="0"/>
              </a:rPr>
              <a:t>Our team prefers through hole packages but we also use the larger surface mount packages if space is a constraint. Smaller packages and BGAs are nearly impossible to solder with our current tools. </a:t>
            </a:r>
          </a:p>
          <a:p>
            <a:r>
              <a:rPr lang="en-US" sz="2400" dirty="0">
                <a:solidFill>
                  <a:srgbClr val="163468"/>
                </a:solidFill>
                <a:latin typeface="Titillium Web Light" panose="00000400000000000000" pitchFamily="2" charset="0"/>
              </a:rPr>
              <a:t>Some packages are easier to route with so also keep that in mind as you design</a:t>
            </a: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pic>
        <p:nvPicPr>
          <p:cNvPr id="2" name="Picture 1">
            <a:extLst>
              <a:ext uri="{FF2B5EF4-FFF2-40B4-BE49-F238E27FC236}">
                <a16:creationId xmlns:a16="http://schemas.microsoft.com/office/drawing/2014/main" xmlns="" id="{62C24354-0980-4198-AAF0-B467F23B6480}"/>
              </a:ext>
            </a:extLst>
          </p:cNvPr>
          <p:cNvPicPr>
            <a:picLocks noChangeAspect="1"/>
          </p:cNvPicPr>
          <p:nvPr/>
        </p:nvPicPr>
        <p:blipFill>
          <a:blip r:embed="rId3"/>
          <a:stretch>
            <a:fillRect/>
          </a:stretch>
        </p:blipFill>
        <p:spPr>
          <a:xfrm>
            <a:off x="6367486" y="990867"/>
            <a:ext cx="1615241" cy="1341198"/>
          </a:xfrm>
          <a:prstGeom prst="rect">
            <a:avLst/>
          </a:prstGeom>
        </p:spPr>
      </p:pic>
      <p:sp>
        <p:nvSpPr>
          <p:cNvPr id="8" name="Text Placeholder 12">
            <a:extLst>
              <a:ext uri="{FF2B5EF4-FFF2-40B4-BE49-F238E27FC236}">
                <a16:creationId xmlns:a16="http://schemas.microsoft.com/office/drawing/2014/main" xmlns="" id="{52CCEE2C-4082-4FAC-9DC3-369749AF1BE8}"/>
              </a:ext>
            </a:extLst>
          </p:cNvPr>
          <p:cNvSpPr txBox="1">
            <a:spLocks/>
          </p:cNvSpPr>
          <p:nvPr/>
        </p:nvSpPr>
        <p:spPr>
          <a:xfrm>
            <a:off x="5873204" y="2286810"/>
            <a:ext cx="2844711" cy="285434"/>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400" dirty="0">
                <a:solidFill>
                  <a:srgbClr val="163468"/>
                </a:solidFill>
                <a:latin typeface="Titillium Web Light" panose="00000400000000000000" pitchFamily="2" charset="0"/>
              </a:rPr>
              <a:t>0805 - Resistors/Capacitors/Diodes</a:t>
            </a:r>
          </a:p>
        </p:txBody>
      </p:sp>
      <p:pic>
        <p:nvPicPr>
          <p:cNvPr id="5" name="Picture 4">
            <a:extLst>
              <a:ext uri="{FF2B5EF4-FFF2-40B4-BE49-F238E27FC236}">
                <a16:creationId xmlns:a16="http://schemas.microsoft.com/office/drawing/2014/main" xmlns="" id="{B6500A54-DBA1-44F5-ADF2-5D274C4044BA}"/>
              </a:ext>
            </a:extLst>
          </p:cNvPr>
          <p:cNvPicPr>
            <a:picLocks noChangeAspect="1"/>
          </p:cNvPicPr>
          <p:nvPr/>
        </p:nvPicPr>
        <p:blipFill>
          <a:blip r:embed="rId4"/>
          <a:stretch>
            <a:fillRect/>
          </a:stretch>
        </p:blipFill>
        <p:spPr>
          <a:xfrm>
            <a:off x="6248346" y="2802411"/>
            <a:ext cx="1853522" cy="1369994"/>
          </a:xfrm>
          <a:prstGeom prst="rect">
            <a:avLst/>
          </a:prstGeom>
        </p:spPr>
      </p:pic>
      <p:sp>
        <p:nvSpPr>
          <p:cNvPr id="10" name="Text Placeholder 12">
            <a:extLst>
              <a:ext uri="{FF2B5EF4-FFF2-40B4-BE49-F238E27FC236}">
                <a16:creationId xmlns:a16="http://schemas.microsoft.com/office/drawing/2014/main" xmlns="" id="{5E457822-CF05-4331-9967-C25E2EAD8FAD}"/>
              </a:ext>
            </a:extLst>
          </p:cNvPr>
          <p:cNvSpPr txBox="1">
            <a:spLocks/>
          </p:cNvSpPr>
          <p:nvPr/>
        </p:nvSpPr>
        <p:spPr>
          <a:xfrm>
            <a:off x="5800619" y="4242341"/>
            <a:ext cx="3119908" cy="28543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400" dirty="0">
                <a:solidFill>
                  <a:srgbClr val="163468"/>
                </a:solidFill>
                <a:latin typeface="Titillium Web Light" panose="00000400000000000000" pitchFamily="2" charset="0"/>
              </a:rPr>
              <a:t>QFP – Micro Controllers, FPGAs, etc.</a:t>
            </a:r>
          </a:p>
        </p:txBody>
      </p:sp>
      <p:pic>
        <p:nvPicPr>
          <p:cNvPr id="6" name="Picture 5">
            <a:extLst>
              <a:ext uri="{FF2B5EF4-FFF2-40B4-BE49-F238E27FC236}">
                <a16:creationId xmlns:a16="http://schemas.microsoft.com/office/drawing/2014/main" xmlns="" id="{50E2BAB2-B468-4E15-9B88-B8ADE0C0C865}"/>
              </a:ext>
            </a:extLst>
          </p:cNvPr>
          <p:cNvPicPr>
            <a:picLocks noChangeAspect="1"/>
          </p:cNvPicPr>
          <p:nvPr/>
        </p:nvPicPr>
        <p:blipFill>
          <a:blip r:embed="rId5"/>
          <a:stretch>
            <a:fillRect/>
          </a:stretch>
        </p:blipFill>
        <p:spPr>
          <a:xfrm>
            <a:off x="6168066" y="4712661"/>
            <a:ext cx="2014082" cy="1408449"/>
          </a:xfrm>
          <a:prstGeom prst="rect">
            <a:avLst/>
          </a:prstGeom>
        </p:spPr>
      </p:pic>
      <p:sp>
        <p:nvSpPr>
          <p:cNvPr id="14" name="Text Placeholder 12">
            <a:extLst>
              <a:ext uri="{FF2B5EF4-FFF2-40B4-BE49-F238E27FC236}">
                <a16:creationId xmlns:a16="http://schemas.microsoft.com/office/drawing/2014/main" xmlns="" id="{7356DB26-750C-4FDC-A6F0-82CC0D6334BC}"/>
              </a:ext>
            </a:extLst>
          </p:cNvPr>
          <p:cNvSpPr txBox="1">
            <a:spLocks/>
          </p:cNvSpPr>
          <p:nvPr/>
        </p:nvSpPr>
        <p:spPr>
          <a:xfrm>
            <a:off x="5735605" y="6232841"/>
            <a:ext cx="3119908" cy="28543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400" dirty="0">
                <a:solidFill>
                  <a:srgbClr val="163468"/>
                </a:solidFill>
                <a:latin typeface="Titillium Web Light" panose="00000400000000000000" pitchFamily="2" charset="0"/>
              </a:rPr>
              <a:t>TQFP – Micro Controllers, FPGAs, etc.</a:t>
            </a:r>
          </a:p>
        </p:txBody>
      </p:sp>
      <p:pic>
        <p:nvPicPr>
          <p:cNvPr id="7" name="Picture 6">
            <a:extLst>
              <a:ext uri="{FF2B5EF4-FFF2-40B4-BE49-F238E27FC236}">
                <a16:creationId xmlns:a16="http://schemas.microsoft.com/office/drawing/2014/main" xmlns="" id="{36B130BE-B96E-4414-BBF8-68F35C4A6AB1}"/>
              </a:ext>
            </a:extLst>
          </p:cNvPr>
          <p:cNvPicPr>
            <a:picLocks noChangeAspect="1"/>
          </p:cNvPicPr>
          <p:nvPr/>
        </p:nvPicPr>
        <p:blipFill>
          <a:blip r:embed="rId6"/>
          <a:stretch>
            <a:fillRect/>
          </a:stretch>
        </p:blipFill>
        <p:spPr>
          <a:xfrm>
            <a:off x="9691209" y="1157067"/>
            <a:ext cx="1195055" cy="1062271"/>
          </a:xfrm>
          <a:prstGeom prst="rect">
            <a:avLst/>
          </a:prstGeom>
        </p:spPr>
      </p:pic>
      <p:sp>
        <p:nvSpPr>
          <p:cNvPr id="15" name="Text Placeholder 12">
            <a:extLst>
              <a:ext uri="{FF2B5EF4-FFF2-40B4-BE49-F238E27FC236}">
                <a16:creationId xmlns:a16="http://schemas.microsoft.com/office/drawing/2014/main" xmlns="" id="{AF239FA8-9D14-4B24-8D5E-7B3618100E27}"/>
              </a:ext>
            </a:extLst>
          </p:cNvPr>
          <p:cNvSpPr txBox="1">
            <a:spLocks/>
          </p:cNvSpPr>
          <p:nvPr/>
        </p:nvSpPr>
        <p:spPr>
          <a:xfrm>
            <a:off x="8866380" y="2286810"/>
            <a:ext cx="2844711" cy="28543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400" dirty="0">
                <a:solidFill>
                  <a:srgbClr val="163468"/>
                </a:solidFill>
                <a:latin typeface="Titillium Web Light" panose="00000400000000000000" pitchFamily="2" charset="0"/>
              </a:rPr>
              <a:t>SOIC – Smaller discrete logic chips</a:t>
            </a:r>
          </a:p>
        </p:txBody>
      </p:sp>
      <p:pic>
        <p:nvPicPr>
          <p:cNvPr id="9" name="Picture 8">
            <a:extLst>
              <a:ext uri="{FF2B5EF4-FFF2-40B4-BE49-F238E27FC236}">
                <a16:creationId xmlns:a16="http://schemas.microsoft.com/office/drawing/2014/main" xmlns="" id="{6BB1610C-421C-429C-A68E-C199AD690E8D}"/>
              </a:ext>
            </a:extLst>
          </p:cNvPr>
          <p:cNvPicPr>
            <a:picLocks noChangeAspect="1"/>
          </p:cNvPicPr>
          <p:nvPr/>
        </p:nvPicPr>
        <p:blipFill>
          <a:blip r:embed="rId7"/>
          <a:stretch>
            <a:fillRect/>
          </a:stretch>
        </p:blipFill>
        <p:spPr>
          <a:xfrm>
            <a:off x="9430897" y="2792426"/>
            <a:ext cx="1668748" cy="1289145"/>
          </a:xfrm>
          <a:prstGeom prst="rect">
            <a:avLst/>
          </a:prstGeom>
        </p:spPr>
      </p:pic>
      <p:sp>
        <p:nvSpPr>
          <p:cNvPr id="16" name="Text Placeholder 12">
            <a:extLst>
              <a:ext uri="{FF2B5EF4-FFF2-40B4-BE49-F238E27FC236}">
                <a16:creationId xmlns:a16="http://schemas.microsoft.com/office/drawing/2014/main" xmlns="" id="{FC302C17-9079-4262-A7DE-24DD8571D610}"/>
              </a:ext>
            </a:extLst>
          </p:cNvPr>
          <p:cNvSpPr txBox="1">
            <a:spLocks/>
          </p:cNvSpPr>
          <p:nvPr/>
        </p:nvSpPr>
        <p:spPr>
          <a:xfrm>
            <a:off x="9675251" y="4242341"/>
            <a:ext cx="1226968" cy="28543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400" dirty="0">
                <a:solidFill>
                  <a:srgbClr val="163468"/>
                </a:solidFill>
                <a:latin typeface="Titillium Web Light" panose="00000400000000000000" pitchFamily="2" charset="0"/>
              </a:rPr>
              <a:t>Through Hole</a:t>
            </a:r>
          </a:p>
        </p:txBody>
      </p:sp>
    </p:spTree>
    <p:extLst>
      <p:ext uri="{BB962C8B-B14F-4D97-AF65-F5344CB8AC3E}">
        <p14:creationId xmlns:p14="http://schemas.microsoft.com/office/powerpoint/2010/main" val="2098455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DONE!!</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Congratulations you have just created a fully functioning relay driver circuit. We will go over creating the PCB Layout at a later time but feel free to use this circuit to experiment with the Layout Editor!</a:t>
            </a:r>
          </a:p>
          <a:p>
            <a:r>
              <a:rPr lang="en-US" sz="2400" dirty="0" smtClean="0">
                <a:solidFill>
                  <a:srgbClr val="163468"/>
                </a:solidFill>
                <a:latin typeface="Titillium Web Light" panose="00000400000000000000" pitchFamily="2" charset="0"/>
              </a:rPr>
              <a:t>I have also included the version of the circuit that I made and based this tutorial off of in the ZIP.</a:t>
            </a:r>
          </a:p>
        </p:txBody>
      </p:sp>
      <p:pic>
        <p:nvPicPr>
          <p:cNvPr id="3" name="Picture 2"/>
          <p:cNvPicPr>
            <a:picLocks noChangeAspect="1"/>
          </p:cNvPicPr>
          <p:nvPr/>
        </p:nvPicPr>
        <p:blipFill>
          <a:blip r:embed="rId3"/>
          <a:stretch>
            <a:fillRect/>
          </a:stretch>
        </p:blipFill>
        <p:spPr>
          <a:xfrm>
            <a:off x="5415157" y="1322388"/>
            <a:ext cx="6540395" cy="4711089"/>
          </a:xfrm>
          <a:prstGeom prst="rect">
            <a:avLst/>
          </a:prstGeom>
        </p:spPr>
      </p:pic>
    </p:spTree>
    <p:extLst>
      <p:ext uri="{BB962C8B-B14F-4D97-AF65-F5344CB8AC3E}">
        <p14:creationId xmlns:p14="http://schemas.microsoft.com/office/powerpoint/2010/main" val="1445338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a:solidFill>
                  <a:srgbClr val="163468"/>
                </a:solidFill>
                <a:latin typeface="Titillium Web" panose="00000500000000000000" pitchFamily="2" charset="0"/>
              </a:rPr>
              <a:t>Getting started</a:t>
            </a: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lnSpcReduction="10000"/>
          </a:bodyPr>
          <a:lstStyle/>
          <a:p>
            <a:r>
              <a:rPr lang="en-US" sz="2400" dirty="0">
                <a:solidFill>
                  <a:srgbClr val="163468"/>
                </a:solidFill>
                <a:latin typeface="Titillium Web Light" panose="00000400000000000000" pitchFamily="2" charset="0"/>
              </a:rPr>
              <a:t>Download Eagle &amp; Create an Autodesk account with your student email.</a:t>
            </a:r>
          </a:p>
          <a:p>
            <a:r>
              <a:rPr lang="en-US" sz="2400" dirty="0">
                <a:solidFill>
                  <a:srgbClr val="163468"/>
                </a:solidFill>
                <a:latin typeface="Titillium Web Light" panose="00000400000000000000" pitchFamily="2" charset="0"/>
              </a:rPr>
              <a:t>Download the zip of </a:t>
            </a:r>
            <a:r>
              <a:rPr lang="en-US" sz="2400" dirty="0" smtClean="0">
                <a:solidFill>
                  <a:srgbClr val="163468"/>
                </a:solidFill>
                <a:latin typeface="Titillium Web Light" panose="00000400000000000000" pitchFamily="2" charset="0"/>
              </a:rPr>
              <a:t>libraries and the 2n2222 datasheet </a:t>
            </a:r>
            <a:r>
              <a:rPr lang="en-US" sz="2400" dirty="0">
                <a:solidFill>
                  <a:srgbClr val="163468"/>
                </a:solidFill>
                <a:latin typeface="Titillium Web Light" panose="00000400000000000000" pitchFamily="2" charset="0"/>
              </a:rPr>
              <a:t>from </a:t>
            </a:r>
            <a:r>
              <a:rPr lang="en-US" sz="2400" dirty="0">
                <a:solidFill>
                  <a:srgbClr val="163468"/>
                </a:solidFill>
                <a:latin typeface="Titillium Web Light" panose="00000400000000000000" pitchFamily="2" charset="0"/>
                <a:hlinkClick r:id="rId3"/>
              </a:rPr>
              <a:t>HERE</a:t>
            </a:r>
            <a:r>
              <a:rPr lang="en-US" sz="2400" dirty="0">
                <a:solidFill>
                  <a:srgbClr val="163468"/>
                </a:solidFill>
                <a:latin typeface="Titillium Web Light" panose="00000400000000000000" pitchFamily="2" charset="0"/>
              </a:rPr>
              <a:t>. And extract to the folder of your choice.</a:t>
            </a:r>
          </a:p>
          <a:p>
            <a:r>
              <a:rPr lang="en-US" sz="2400" dirty="0">
                <a:solidFill>
                  <a:srgbClr val="163468"/>
                </a:solidFill>
                <a:latin typeface="Titillium Web Light" panose="00000400000000000000" pitchFamily="2" charset="0"/>
              </a:rPr>
              <a:t>Open eagle and </a:t>
            </a:r>
            <a:r>
              <a:rPr lang="en-US" sz="2400" dirty="0" smtClean="0">
                <a:solidFill>
                  <a:srgbClr val="163468"/>
                </a:solidFill>
                <a:latin typeface="Titillium Web Light" panose="00000400000000000000" pitchFamily="2" charset="0"/>
              </a:rPr>
              <a:t>go to Options-&gt;Directories...</a:t>
            </a:r>
          </a:p>
          <a:p>
            <a:r>
              <a:rPr lang="en-US" sz="2400" dirty="0" smtClean="0">
                <a:solidFill>
                  <a:srgbClr val="163468"/>
                </a:solidFill>
                <a:latin typeface="Titillium Web Light" panose="00000400000000000000" pitchFamily="2" charset="0"/>
              </a:rPr>
              <a:t>Click on the “Libraries” line and </a:t>
            </a:r>
            <a:r>
              <a:rPr lang="en-US" sz="2400" dirty="0" smtClean="0">
                <a:solidFill>
                  <a:srgbClr val="163468"/>
                </a:solidFill>
                <a:latin typeface="Titillium Web Light" panose="00000400000000000000" pitchFamily="2" charset="0"/>
              </a:rPr>
              <a:t>add </a:t>
            </a:r>
            <a:r>
              <a:rPr lang="en-US" sz="2400" dirty="0" smtClean="0">
                <a:solidFill>
                  <a:srgbClr val="163468"/>
                </a:solidFill>
                <a:latin typeface="Titillium Web Light" panose="00000400000000000000" pitchFamily="2" charset="0"/>
              </a:rPr>
              <a:t>a semicolon and click browse.</a:t>
            </a:r>
          </a:p>
          <a:p>
            <a:r>
              <a:rPr lang="en-US" sz="2400" dirty="0" smtClean="0">
                <a:solidFill>
                  <a:srgbClr val="163468"/>
                </a:solidFill>
                <a:latin typeface="Titillium Web Light" panose="00000400000000000000" pitchFamily="2" charset="0"/>
              </a:rPr>
              <a:t>Go to your newly extracted libraries folder click “Select folder” then hit “Ok” now the libraries are added to your path.</a:t>
            </a:r>
          </a:p>
          <a:p>
            <a:endParaRPr lang="en-US" sz="2400" dirty="0">
              <a:solidFill>
                <a:srgbClr val="163468"/>
              </a:solidFill>
              <a:latin typeface="Titillium Web Light" panose="00000400000000000000" pitchFamily="2" charset="0"/>
            </a:endParaRPr>
          </a:p>
        </p:txBody>
      </p:sp>
      <p:pic>
        <p:nvPicPr>
          <p:cNvPr id="2" name="Picture 1">
            <a:extLst>
              <a:ext uri="{FF2B5EF4-FFF2-40B4-BE49-F238E27FC236}">
                <a16:creationId xmlns:a16="http://schemas.microsoft.com/office/drawing/2014/main" xmlns="" id="{BD22F169-0FA9-4929-B016-BBEE7C90FD0F}"/>
              </a:ext>
            </a:extLst>
          </p:cNvPr>
          <p:cNvPicPr>
            <a:picLocks noChangeAspect="1"/>
          </p:cNvPicPr>
          <p:nvPr/>
        </p:nvPicPr>
        <p:blipFill>
          <a:blip r:embed="rId4"/>
          <a:stretch>
            <a:fillRect/>
          </a:stretch>
        </p:blipFill>
        <p:spPr>
          <a:xfrm>
            <a:off x="6355400" y="675554"/>
            <a:ext cx="4664531" cy="2656569"/>
          </a:xfrm>
          <a:prstGeom prst="rect">
            <a:avLst/>
          </a:prstGeom>
        </p:spPr>
      </p:pic>
      <p:pic>
        <p:nvPicPr>
          <p:cNvPr id="3" name="Picture 2"/>
          <p:cNvPicPr>
            <a:picLocks noChangeAspect="1"/>
          </p:cNvPicPr>
          <p:nvPr/>
        </p:nvPicPr>
        <p:blipFill>
          <a:blip r:embed="rId5"/>
          <a:stretch>
            <a:fillRect/>
          </a:stretch>
        </p:blipFill>
        <p:spPr>
          <a:xfrm>
            <a:off x="6096000" y="3780692"/>
            <a:ext cx="2349449" cy="1719820"/>
          </a:xfrm>
          <a:prstGeom prst="rect">
            <a:avLst/>
          </a:prstGeom>
        </p:spPr>
      </p:pic>
      <p:pic>
        <p:nvPicPr>
          <p:cNvPr id="5" name="Picture 4"/>
          <p:cNvPicPr>
            <a:picLocks noChangeAspect="1"/>
          </p:cNvPicPr>
          <p:nvPr/>
        </p:nvPicPr>
        <p:blipFill>
          <a:blip r:embed="rId6"/>
          <a:stretch>
            <a:fillRect/>
          </a:stretch>
        </p:blipFill>
        <p:spPr>
          <a:xfrm>
            <a:off x="8735300" y="3780692"/>
            <a:ext cx="2997464" cy="1589454"/>
          </a:xfrm>
          <a:prstGeom prst="rect">
            <a:avLst/>
          </a:prstGeom>
        </p:spPr>
      </p:pic>
    </p:spTree>
    <p:extLst>
      <p:ext uri="{BB962C8B-B14F-4D97-AF65-F5344CB8AC3E}">
        <p14:creationId xmlns:p14="http://schemas.microsoft.com/office/powerpoint/2010/main" val="3431052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Part 1: Creating a Custom Part</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Even though there are many libraries out there fro eagle, sometimes you just can’t find the part you need in a preexisting library. </a:t>
            </a:r>
          </a:p>
          <a:p>
            <a:r>
              <a:rPr lang="en-US" sz="2400" dirty="0" smtClean="0">
                <a:solidFill>
                  <a:srgbClr val="163468"/>
                </a:solidFill>
                <a:latin typeface="Titillium Web Light" panose="00000400000000000000" pitchFamily="2" charset="0"/>
              </a:rPr>
              <a:t>So you will have to create a custom part, this consists of 3 general steps:</a:t>
            </a:r>
          </a:p>
          <a:p>
            <a:pPr marL="457200" indent="-457200">
              <a:buFont typeface="+mj-lt"/>
              <a:buAutoNum type="arabicPeriod"/>
            </a:pPr>
            <a:r>
              <a:rPr lang="en-US" sz="2400" dirty="0" smtClean="0">
                <a:solidFill>
                  <a:srgbClr val="163468"/>
                </a:solidFill>
                <a:latin typeface="Titillium Web Light" panose="00000400000000000000" pitchFamily="2" charset="0"/>
              </a:rPr>
              <a:t>Creating a Symbol</a:t>
            </a:r>
          </a:p>
          <a:p>
            <a:pPr marL="457200" indent="-457200">
              <a:buFont typeface="+mj-lt"/>
              <a:buAutoNum type="arabicPeriod"/>
            </a:pPr>
            <a:r>
              <a:rPr lang="en-US" sz="2400" dirty="0" smtClean="0">
                <a:solidFill>
                  <a:srgbClr val="163468"/>
                </a:solidFill>
                <a:latin typeface="Titillium Web Light" panose="00000400000000000000" pitchFamily="2" charset="0"/>
              </a:rPr>
              <a:t>Creating a Package</a:t>
            </a:r>
          </a:p>
          <a:p>
            <a:pPr marL="457200" indent="-457200">
              <a:buFont typeface="+mj-lt"/>
              <a:buAutoNum type="arabicPeriod"/>
            </a:pPr>
            <a:r>
              <a:rPr lang="en-US" sz="2400" dirty="0" smtClean="0">
                <a:solidFill>
                  <a:srgbClr val="163468"/>
                </a:solidFill>
                <a:latin typeface="Titillium Web Light" panose="00000400000000000000" pitchFamily="2" charset="0"/>
              </a:rPr>
              <a:t>Combining Symbol and Package into a part</a:t>
            </a:r>
          </a:p>
          <a:p>
            <a:r>
              <a:rPr lang="en-US" sz="2400" dirty="0" smtClean="0">
                <a:solidFill>
                  <a:srgbClr val="163468"/>
                </a:solidFill>
                <a:latin typeface="Titillium Web Light" panose="00000400000000000000" pitchFamily="2" charset="0"/>
              </a:rPr>
              <a:t>We will walkthrough creating a simple p2n2222 BJT</a:t>
            </a:r>
            <a:endParaRPr lang="en-US" sz="2400" dirty="0">
              <a:solidFill>
                <a:srgbClr val="163468"/>
              </a:solidFill>
              <a:latin typeface="Titillium Web Light" panose="00000400000000000000" pitchFamily="2" charset="0"/>
            </a:endParaRPr>
          </a:p>
        </p:txBody>
      </p:sp>
      <p:pic>
        <p:nvPicPr>
          <p:cNvPr id="5" name="Picture 4"/>
          <p:cNvPicPr>
            <a:picLocks noChangeAspect="1"/>
          </p:cNvPicPr>
          <p:nvPr/>
        </p:nvPicPr>
        <p:blipFill>
          <a:blip r:embed="rId3"/>
          <a:stretch>
            <a:fillRect/>
          </a:stretch>
        </p:blipFill>
        <p:spPr>
          <a:xfrm>
            <a:off x="8996977" y="1217404"/>
            <a:ext cx="2108558" cy="1951885"/>
          </a:xfrm>
          <a:prstGeom prst="rect">
            <a:avLst/>
          </a:prstGeom>
        </p:spPr>
      </p:pic>
      <p:pic>
        <p:nvPicPr>
          <p:cNvPr id="7" name="Picture 6"/>
          <p:cNvPicPr>
            <a:picLocks noChangeAspect="1"/>
          </p:cNvPicPr>
          <p:nvPr/>
        </p:nvPicPr>
        <p:blipFill>
          <a:blip r:embed="rId4"/>
          <a:stretch>
            <a:fillRect/>
          </a:stretch>
        </p:blipFill>
        <p:spPr>
          <a:xfrm>
            <a:off x="7166251" y="1432487"/>
            <a:ext cx="1105668" cy="1521718"/>
          </a:xfrm>
          <a:prstGeom prst="rect">
            <a:avLst/>
          </a:prstGeom>
        </p:spPr>
      </p:pic>
      <p:pic>
        <p:nvPicPr>
          <p:cNvPr id="8" name="Picture 7"/>
          <p:cNvPicPr>
            <a:picLocks noChangeAspect="1"/>
          </p:cNvPicPr>
          <p:nvPr/>
        </p:nvPicPr>
        <p:blipFill>
          <a:blip r:embed="rId5"/>
          <a:stretch>
            <a:fillRect/>
          </a:stretch>
        </p:blipFill>
        <p:spPr>
          <a:xfrm>
            <a:off x="6645054" y="3797016"/>
            <a:ext cx="4703846" cy="2242449"/>
          </a:xfrm>
          <a:prstGeom prst="rect">
            <a:avLst/>
          </a:prstGeom>
        </p:spPr>
      </p:pic>
    </p:spTree>
    <p:extLst>
      <p:ext uri="{BB962C8B-B14F-4D97-AF65-F5344CB8AC3E}">
        <p14:creationId xmlns:p14="http://schemas.microsoft.com/office/powerpoint/2010/main" val="7090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Creating a new Library</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To create a new library:</a:t>
            </a:r>
          </a:p>
          <a:p>
            <a:r>
              <a:rPr lang="en-US" sz="2400" dirty="0" smtClean="0">
                <a:solidFill>
                  <a:srgbClr val="163468"/>
                </a:solidFill>
                <a:latin typeface="Titillium Web Light" panose="00000400000000000000" pitchFamily="2" charset="0"/>
              </a:rPr>
              <a:t>Select File-&gt;New-&gt;Library</a:t>
            </a:r>
          </a:p>
          <a:p>
            <a:r>
              <a:rPr lang="en-US" sz="2400" dirty="0" smtClean="0">
                <a:solidFill>
                  <a:srgbClr val="163468"/>
                </a:solidFill>
                <a:latin typeface="Titillium Web Light" panose="00000400000000000000" pitchFamily="2" charset="0"/>
              </a:rPr>
              <a:t>Select File-&gt;Save As</a:t>
            </a:r>
          </a:p>
          <a:p>
            <a:pPr lvl="1"/>
            <a:r>
              <a:rPr lang="en-US" sz="2200" dirty="0" smtClean="0">
                <a:solidFill>
                  <a:srgbClr val="163468"/>
                </a:solidFill>
                <a:latin typeface="Titillium Web Light" panose="00000400000000000000" pitchFamily="2" charset="0"/>
              </a:rPr>
              <a:t>Save into the same libraries folder we unzipped earlier as “Tutorial”</a:t>
            </a:r>
          </a:p>
          <a:p>
            <a:r>
              <a:rPr lang="en-US" sz="2400" dirty="0" smtClean="0">
                <a:solidFill>
                  <a:srgbClr val="163468"/>
                </a:solidFill>
                <a:latin typeface="Titillium Web Light" panose="00000400000000000000" pitchFamily="2" charset="0"/>
              </a:rPr>
              <a:t>Click on the Symbol with a drop down arrow button It will open the edit window.</a:t>
            </a:r>
          </a:p>
          <a:p>
            <a:r>
              <a:rPr lang="en-US" sz="2400" dirty="0" smtClean="0">
                <a:solidFill>
                  <a:srgbClr val="163468"/>
                </a:solidFill>
                <a:latin typeface="Titillium Web Light" panose="00000400000000000000" pitchFamily="2" charset="0"/>
              </a:rPr>
              <a:t>Type BJT in the “New Symbol Name” field and hit OK. The Symbol editor should launch.</a:t>
            </a:r>
          </a:p>
          <a:p>
            <a:endParaRPr lang="en-US" sz="2400" dirty="0">
              <a:solidFill>
                <a:srgbClr val="163468"/>
              </a:solidFill>
              <a:latin typeface="Titillium Web Light" panose="00000400000000000000" pitchFamily="2" charset="0"/>
            </a:endParaRPr>
          </a:p>
        </p:txBody>
      </p:sp>
      <p:pic>
        <p:nvPicPr>
          <p:cNvPr id="2" name="Picture 1"/>
          <p:cNvPicPr>
            <a:picLocks noChangeAspect="1"/>
          </p:cNvPicPr>
          <p:nvPr/>
        </p:nvPicPr>
        <p:blipFill>
          <a:blip r:embed="rId3"/>
          <a:stretch>
            <a:fillRect/>
          </a:stretch>
        </p:blipFill>
        <p:spPr>
          <a:xfrm>
            <a:off x="7062020" y="1097281"/>
            <a:ext cx="3240106" cy="2083236"/>
          </a:xfrm>
          <a:prstGeom prst="rect">
            <a:avLst/>
          </a:prstGeom>
        </p:spPr>
      </p:pic>
      <p:pic>
        <p:nvPicPr>
          <p:cNvPr id="3" name="Picture 2"/>
          <p:cNvPicPr>
            <a:picLocks noChangeAspect="1"/>
          </p:cNvPicPr>
          <p:nvPr/>
        </p:nvPicPr>
        <p:blipFill>
          <a:blip r:embed="rId4"/>
          <a:stretch>
            <a:fillRect/>
          </a:stretch>
        </p:blipFill>
        <p:spPr>
          <a:xfrm>
            <a:off x="6720502" y="4082409"/>
            <a:ext cx="904414" cy="849601"/>
          </a:xfrm>
          <a:prstGeom prst="rect">
            <a:avLst/>
          </a:prstGeom>
        </p:spPr>
      </p:pic>
      <p:pic>
        <p:nvPicPr>
          <p:cNvPr id="9" name="Picture 8"/>
          <p:cNvPicPr>
            <a:picLocks noChangeAspect="1"/>
          </p:cNvPicPr>
          <p:nvPr/>
        </p:nvPicPr>
        <p:blipFill>
          <a:blip r:embed="rId5"/>
          <a:stretch>
            <a:fillRect/>
          </a:stretch>
        </p:blipFill>
        <p:spPr>
          <a:xfrm>
            <a:off x="7956846" y="3920330"/>
            <a:ext cx="1969196" cy="2152049"/>
          </a:xfrm>
          <a:prstGeom prst="rect">
            <a:avLst/>
          </a:prstGeom>
        </p:spPr>
      </p:pic>
    </p:spTree>
    <p:extLst>
      <p:ext uri="{BB962C8B-B14F-4D97-AF65-F5344CB8AC3E}">
        <p14:creationId xmlns:p14="http://schemas.microsoft.com/office/powerpoint/2010/main" val="1407567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Drawing the Symbol</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To draw the symbol go to View-&gt;Grid and make sure your primary grid is 0.1 inch and your ALT grid is 0.01 inch.</a:t>
            </a:r>
          </a:p>
          <a:p>
            <a:r>
              <a:rPr lang="en-US" sz="2400" dirty="0" smtClean="0">
                <a:solidFill>
                  <a:srgbClr val="163468"/>
                </a:solidFill>
                <a:latin typeface="Titillium Web Light" panose="00000400000000000000" pitchFamily="2" charset="0"/>
              </a:rPr>
              <a:t>Select the rectangle tool from the sidebar, and while holding down the ALT key draw a rectangle from (-0.02,0.1) to (0.03,-0.1)</a:t>
            </a:r>
            <a:endParaRPr lang="en-US" sz="2400" dirty="0">
              <a:solidFill>
                <a:srgbClr val="163468"/>
              </a:solidFill>
              <a:latin typeface="Titillium Web Light" panose="00000400000000000000" pitchFamily="2" charset="0"/>
            </a:endParaRPr>
          </a:p>
        </p:txBody>
      </p:sp>
      <p:pic>
        <p:nvPicPr>
          <p:cNvPr id="5" name="Picture 4"/>
          <p:cNvPicPr>
            <a:picLocks noChangeAspect="1"/>
          </p:cNvPicPr>
          <p:nvPr/>
        </p:nvPicPr>
        <p:blipFill>
          <a:blip r:embed="rId3"/>
          <a:stretch>
            <a:fillRect/>
          </a:stretch>
        </p:blipFill>
        <p:spPr>
          <a:xfrm>
            <a:off x="6101675" y="1595233"/>
            <a:ext cx="6009532" cy="4097644"/>
          </a:xfrm>
          <a:prstGeom prst="rect">
            <a:avLst/>
          </a:prstGeom>
        </p:spPr>
      </p:pic>
    </p:spTree>
    <p:extLst>
      <p:ext uri="{BB962C8B-B14F-4D97-AF65-F5344CB8AC3E}">
        <p14:creationId xmlns:p14="http://schemas.microsoft.com/office/powerpoint/2010/main" val="2476940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Drawing the Symbol</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Next select the Line tool and select wire bend style 2.</a:t>
            </a:r>
          </a:p>
          <a:p>
            <a:r>
              <a:rPr lang="en-US" sz="2400" dirty="0" smtClean="0">
                <a:solidFill>
                  <a:srgbClr val="163468"/>
                </a:solidFill>
                <a:latin typeface="Titillium Web Light" panose="00000400000000000000" pitchFamily="2" charset="0"/>
              </a:rPr>
              <a:t>Holding down the ALT key draw two lines from points (0,0.05)-&gt;(0.1,0.1)</a:t>
            </a:r>
            <a:r>
              <a:rPr lang="en-US" sz="2400" dirty="0">
                <a:solidFill>
                  <a:srgbClr val="163468"/>
                </a:solidFill>
                <a:latin typeface="Titillium Web Light" panose="00000400000000000000" pitchFamily="2" charset="0"/>
              </a:rPr>
              <a:t> </a:t>
            </a:r>
            <a:r>
              <a:rPr lang="en-US" sz="2400" dirty="0" smtClean="0">
                <a:solidFill>
                  <a:srgbClr val="163468"/>
                </a:solidFill>
                <a:latin typeface="Titillium Web Light" panose="00000400000000000000" pitchFamily="2" charset="0"/>
              </a:rPr>
              <a:t>and </a:t>
            </a:r>
            <a:r>
              <a:rPr lang="en-US" sz="2400" dirty="0">
                <a:solidFill>
                  <a:srgbClr val="163468"/>
                </a:solidFill>
                <a:latin typeface="Titillium Web Light" panose="00000400000000000000" pitchFamily="2" charset="0"/>
              </a:rPr>
              <a:t>(0</a:t>
            </a:r>
            <a:r>
              <a:rPr lang="en-US" sz="2400" dirty="0" smtClean="0">
                <a:solidFill>
                  <a:srgbClr val="163468"/>
                </a:solidFill>
                <a:latin typeface="Titillium Web Light" panose="00000400000000000000" pitchFamily="2" charset="0"/>
              </a:rPr>
              <a:t>,-0.05)-&gt;(-0.1,-0.1).</a:t>
            </a:r>
          </a:p>
          <a:p>
            <a:r>
              <a:rPr lang="en-US" sz="2400" dirty="0" smtClean="0">
                <a:solidFill>
                  <a:srgbClr val="163468"/>
                </a:solidFill>
                <a:latin typeface="Titillium Web Light" panose="00000400000000000000" pitchFamily="2" charset="0"/>
              </a:rPr>
              <a:t>*Note: the line will automatically continue from the last point pressed so release the ALT key and hit ESC to start a new line.</a:t>
            </a:r>
          </a:p>
          <a:p>
            <a:r>
              <a:rPr lang="en-US" sz="2400" dirty="0" smtClean="0">
                <a:solidFill>
                  <a:srgbClr val="163468"/>
                </a:solidFill>
                <a:latin typeface="Titillium Web Light" panose="00000400000000000000" pitchFamily="2" charset="0"/>
              </a:rPr>
              <a:t>Finally add a small arrow of two small lines to the lower long line.</a:t>
            </a:r>
          </a:p>
          <a:p>
            <a:endParaRPr lang="en-US" sz="2400" dirty="0" smtClean="0">
              <a:solidFill>
                <a:srgbClr val="163468"/>
              </a:solidFill>
              <a:latin typeface="Titillium Web Light" panose="00000400000000000000" pitchFamily="2" charset="0"/>
            </a:endParaRPr>
          </a:p>
        </p:txBody>
      </p:sp>
      <p:pic>
        <p:nvPicPr>
          <p:cNvPr id="2" name="Picture 1"/>
          <p:cNvPicPr>
            <a:picLocks noChangeAspect="1"/>
          </p:cNvPicPr>
          <p:nvPr/>
        </p:nvPicPr>
        <p:blipFill>
          <a:blip r:embed="rId3"/>
          <a:stretch>
            <a:fillRect/>
          </a:stretch>
        </p:blipFill>
        <p:spPr>
          <a:xfrm>
            <a:off x="7172633" y="1240201"/>
            <a:ext cx="3337060" cy="469274"/>
          </a:xfrm>
          <a:prstGeom prst="rect">
            <a:avLst/>
          </a:prstGeom>
        </p:spPr>
      </p:pic>
      <p:pic>
        <p:nvPicPr>
          <p:cNvPr id="3" name="Picture 2"/>
          <p:cNvPicPr>
            <a:picLocks noChangeAspect="1"/>
          </p:cNvPicPr>
          <p:nvPr/>
        </p:nvPicPr>
        <p:blipFill>
          <a:blip r:embed="rId4"/>
          <a:stretch>
            <a:fillRect/>
          </a:stretch>
        </p:blipFill>
        <p:spPr>
          <a:xfrm>
            <a:off x="6096000" y="1852396"/>
            <a:ext cx="5694885" cy="3869978"/>
          </a:xfrm>
          <a:prstGeom prst="rect">
            <a:avLst/>
          </a:prstGeom>
        </p:spPr>
      </p:pic>
    </p:spTree>
    <p:extLst>
      <p:ext uri="{BB962C8B-B14F-4D97-AF65-F5344CB8AC3E}">
        <p14:creationId xmlns:p14="http://schemas.microsoft.com/office/powerpoint/2010/main" val="368460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 y="0"/>
            <a:ext cx="704850" cy="6858000"/>
          </a:xfrm>
          <a:prstGeom prst="rect">
            <a:avLst/>
          </a:prstGeom>
          <a:solidFill>
            <a:srgbClr val="131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a:xfrm>
            <a:off x="1007428" y="119211"/>
            <a:ext cx="10422572" cy="978070"/>
          </a:xfrm>
        </p:spPr>
        <p:txBody>
          <a:bodyPr>
            <a:noAutofit/>
          </a:bodyPr>
          <a:lstStyle/>
          <a:p>
            <a:r>
              <a:rPr lang="en-US" sz="5400" dirty="0" smtClean="0">
                <a:solidFill>
                  <a:srgbClr val="163468"/>
                </a:solidFill>
                <a:latin typeface="Titillium Web" panose="00000500000000000000" pitchFamily="2" charset="0"/>
              </a:rPr>
              <a:t>Drawing the Symbol: Pins</a:t>
            </a:r>
            <a:endParaRPr lang="en-US" sz="5400" dirty="0">
              <a:solidFill>
                <a:srgbClr val="163468"/>
              </a:solidFill>
              <a:latin typeface="Titillium Web" panose="00000500000000000000" pitchFamily="2" charset="0"/>
            </a:endParaRPr>
          </a:p>
        </p:txBody>
      </p:sp>
      <p:pic>
        <p:nvPicPr>
          <p:cNvPr id="12" name="Picture 11">
            <a:extLst>
              <a:ext uri="{FF2B5EF4-FFF2-40B4-BE49-F238E27FC236}">
                <a16:creationId xmlns:a16="http://schemas.microsoft.com/office/drawing/2014/main" xmlns="" id="{8F700DAC-66BE-440E-93BE-FEA36A1B6C77}"/>
              </a:ext>
            </a:extLst>
          </p:cNvPr>
          <p:cNvPicPr>
            <a:picLocks noChangeAspect="1"/>
          </p:cNvPicPr>
          <p:nvPr/>
        </p:nvPicPr>
        <p:blipFill>
          <a:blip r:embed="rId2"/>
          <a:stretch>
            <a:fillRect/>
          </a:stretch>
        </p:blipFill>
        <p:spPr>
          <a:xfrm>
            <a:off x="85254" y="135843"/>
            <a:ext cx="489892" cy="539711"/>
          </a:xfrm>
          <a:prstGeom prst="rect">
            <a:avLst/>
          </a:prstGeom>
        </p:spPr>
      </p:pic>
      <p:sp>
        <p:nvSpPr>
          <p:cNvPr id="6" name="Text Placeholder 12">
            <a:extLst>
              <a:ext uri="{FF2B5EF4-FFF2-40B4-BE49-F238E27FC236}">
                <a16:creationId xmlns:a16="http://schemas.microsoft.com/office/drawing/2014/main" xmlns="" id="{EE31EFA3-1D6B-4653-B880-88E0F9B99061}"/>
              </a:ext>
            </a:extLst>
          </p:cNvPr>
          <p:cNvSpPr>
            <a:spLocks noGrp="1"/>
          </p:cNvSpPr>
          <p:nvPr>
            <p:ph type="body" sz="half" idx="2"/>
          </p:nvPr>
        </p:nvSpPr>
        <p:spPr>
          <a:xfrm>
            <a:off x="806450" y="1322388"/>
            <a:ext cx="4845703" cy="5195887"/>
          </a:xfrm>
        </p:spPr>
        <p:txBody>
          <a:bodyPr vert="horz" lIns="91440" tIns="45720" rIns="91440" bIns="45720" rtlCol="0" anchor="t">
            <a:normAutofit/>
          </a:bodyPr>
          <a:lstStyle/>
          <a:p>
            <a:r>
              <a:rPr lang="en-US" sz="2400" dirty="0" smtClean="0">
                <a:solidFill>
                  <a:srgbClr val="163468"/>
                </a:solidFill>
                <a:latin typeface="Titillium Web Light" panose="00000400000000000000" pitchFamily="2" charset="0"/>
              </a:rPr>
              <a:t>Next we will add the pins to the symbol. Pins enable the schematic and board software to understand that a net is connected to a device.</a:t>
            </a:r>
          </a:p>
          <a:p>
            <a:r>
              <a:rPr lang="en-US" sz="2400" dirty="0" smtClean="0">
                <a:solidFill>
                  <a:srgbClr val="163468"/>
                </a:solidFill>
                <a:latin typeface="Titillium Web Light" panose="00000400000000000000" pitchFamily="2" charset="0"/>
              </a:rPr>
              <a:t>Click on the “Draw Pin” symbol and at the top select “Short” </a:t>
            </a:r>
          </a:p>
          <a:p>
            <a:r>
              <a:rPr lang="en-US" sz="2400" dirty="0" smtClean="0">
                <a:solidFill>
                  <a:srgbClr val="163468"/>
                </a:solidFill>
                <a:latin typeface="Titillium Web Light" panose="00000400000000000000" pitchFamily="2" charset="0"/>
              </a:rPr>
              <a:t>Using the mouse's right click to rotate the pin add three pins to our symbol as such</a:t>
            </a:r>
          </a:p>
          <a:p>
            <a:endParaRPr lang="en-US" sz="2400" dirty="0" smtClean="0">
              <a:solidFill>
                <a:srgbClr val="163468"/>
              </a:solidFill>
              <a:latin typeface="Titillium Web Light" panose="00000400000000000000" pitchFamily="2" charset="0"/>
            </a:endParaRPr>
          </a:p>
          <a:p>
            <a:endParaRPr lang="en-US" sz="2400" dirty="0" smtClean="0">
              <a:solidFill>
                <a:srgbClr val="163468"/>
              </a:solidFill>
              <a:latin typeface="Titillium Web Light" panose="00000400000000000000" pitchFamily="2" charset="0"/>
            </a:endParaRPr>
          </a:p>
        </p:txBody>
      </p:sp>
      <p:pic>
        <p:nvPicPr>
          <p:cNvPr id="5" name="Picture 4"/>
          <p:cNvPicPr>
            <a:picLocks noChangeAspect="1"/>
          </p:cNvPicPr>
          <p:nvPr/>
        </p:nvPicPr>
        <p:blipFill>
          <a:blip r:embed="rId3"/>
          <a:stretch>
            <a:fillRect/>
          </a:stretch>
        </p:blipFill>
        <p:spPr>
          <a:xfrm>
            <a:off x="6368230" y="1178397"/>
            <a:ext cx="887976" cy="887976"/>
          </a:xfrm>
          <a:prstGeom prst="rect">
            <a:avLst/>
          </a:prstGeom>
        </p:spPr>
      </p:pic>
      <p:pic>
        <p:nvPicPr>
          <p:cNvPr id="7" name="Picture 6"/>
          <p:cNvPicPr>
            <a:picLocks noChangeAspect="1"/>
          </p:cNvPicPr>
          <p:nvPr/>
        </p:nvPicPr>
        <p:blipFill>
          <a:blip r:embed="rId4"/>
          <a:stretch>
            <a:fillRect/>
          </a:stretch>
        </p:blipFill>
        <p:spPr>
          <a:xfrm>
            <a:off x="7580671" y="1409737"/>
            <a:ext cx="4511175" cy="425296"/>
          </a:xfrm>
          <a:prstGeom prst="rect">
            <a:avLst/>
          </a:prstGeom>
        </p:spPr>
      </p:pic>
      <p:pic>
        <p:nvPicPr>
          <p:cNvPr id="8" name="Picture 7"/>
          <p:cNvPicPr>
            <a:picLocks noChangeAspect="1"/>
          </p:cNvPicPr>
          <p:nvPr/>
        </p:nvPicPr>
        <p:blipFill>
          <a:blip r:embed="rId5"/>
          <a:stretch>
            <a:fillRect/>
          </a:stretch>
        </p:blipFill>
        <p:spPr>
          <a:xfrm>
            <a:off x="6096000" y="2238720"/>
            <a:ext cx="5873132" cy="3995944"/>
          </a:xfrm>
          <a:prstGeom prst="rect">
            <a:avLst/>
          </a:prstGeom>
        </p:spPr>
      </p:pic>
    </p:spTree>
    <p:extLst>
      <p:ext uri="{BB962C8B-B14F-4D97-AF65-F5344CB8AC3E}">
        <p14:creationId xmlns:p14="http://schemas.microsoft.com/office/powerpoint/2010/main" val="706578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2612</TotalTime>
  <Words>2051</Words>
  <Application>Microsoft Office PowerPoint</Application>
  <PresentationFormat>Widescreen</PresentationFormat>
  <Paragraphs>161</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Courier New</vt:lpstr>
      <vt:lpstr>Calibri</vt:lpstr>
      <vt:lpstr>Titillium Web Light</vt:lpstr>
      <vt:lpstr>Arial</vt:lpstr>
      <vt:lpstr>Titillium Web</vt:lpstr>
      <vt:lpstr>Calibri Light</vt:lpstr>
      <vt:lpstr>Office Theme</vt:lpstr>
      <vt:lpstr>PowerPoint Presentation</vt:lpstr>
      <vt:lpstr>What is Eagle?</vt:lpstr>
      <vt:lpstr>Parts and Packages</vt:lpstr>
      <vt:lpstr>Getting started</vt:lpstr>
      <vt:lpstr>Part 1: Creating a Custom Part</vt:lpstr>
      <vt:lpstr>Creating a new Library</vt:lpstr>
      <vt:lpstr>Drawing the Symbol</vt:lpstr>
      <vt:lpstr>Drawing the Symbol</vt:lpstr>
      <vt:lpstr>Drawing the Symbol: Pins</vt:lpstr>
      <vt:lpstr>Drawing the Symbol: Pin Names</vt:lpstr>
      <vt:lpstr>Drawing the Symbol: Description</vt:lpstr>
      <vt:lpstr>Creating the Package</vt:lpstr>
      <vt:lpstr>Creating the Package: Placing Pins</vt:lpstr>
      <vt:lpstr>Creating the Package: Outline</vt:lpstr>
      <vt:lpstr>Creating the Package: Naming Pads</vt:lpstr>
      <vt:lpstr>Creating the Device</vt:lpstr>
      <vt:lpstr>Creating the Device</vt:lpstr>
      <vt:lpstr>Creating the Device</vt:lpstr>
      <vt:lpstr>Creating the Device</vt:lpstr>
      <vt:lpstr>Creating the Device</vt:lpstr>
      <vt:lpstr>Part 2: Creating the Relay Driver</vt:lpstr>
      <vt:lpstr>Part 2: Creating the Relay Driver</vt:lpstr>
      <vt:lpstr>Part 2: Creating the Relay Driver</vt:lpstr>
      <vt:lpstr>Part 2: Creating the Relay Driver</vt:lpstr>
      <vt:lpstr>Part 2: Creating the Relay Driver</vt:lpstr>
      <vt:lpstr>Part 2: Creating the Relay Driver</vt:lpstr>
      <vt:lpstr>Part 2: Creating the Relay Driver</vt:lpstr>
      <vt:lpstr>Part 2: Creating the Relay Driver</vt:lpstr>
      <vt:lpstr>Part 2: Creating the Relay Driver</vt:lpstr>
      <vt:lpstr>DONE!!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Rhyoo, Daniel Hanyoung</dc:creator>
  <cp:lastModifiedBy>Microsoft account</cp:lastModifiedBy>
  <cp:revision>823</cp:revision>
  <dcterms:created xsi:type="dcterms:W3CDTF">2017-03-05T21:12:42Z</dcterms:created>
  <dcterms:modified xsi:type="dcterms:W3CDTF">2017-09-24T14:27:17Z</dcterms:modified>
</cp:coreProperties>
</file>